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00" r:id="rId1"/>
  </p:sldMasterIdLst>
  <p:sldIdLst>
    <p:sldId id="256" r:id="rId2"/>
    <p:sldId id="269" r:id="rId3"/>
    <p:sldId id="273" r:id="rId4"/>
    <p:sldId id="271" r:id="rId5"/>
    <p:sldId id="267" r:id="rId6"/>
    <p:sldId id="279" r:id="rId7"/>
    <p:sldId id="272" r:id="rId8"/>
    <p:sldId id="270" r:id="rId9"/>
    <p:sldId id="278" r:id="rId10"/>
    <p:sldId id="274" r:id="rId11"/>
    <p:sldId id="275" r:id="rId12"/>
    <p:sldId id="27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80" r:id="rId22"/>
    <p:sldId id="281" r:id="rId23"/>
    <p:sldId id="265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0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48"/>
    <p:restoredTop sz="95714"/>
  </p:normalViewPr>
  <p:slideViewPr>
    <p:cSldViewPr snapToGrid="0" snapToObjects="1">
      <p:cViewPr varScale="1">
        <p:scale>
          <a:sx n="127" d="100"/>
          <a:sy n="127" d="100"/>
        </p:scale>
        <p:origin x="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C05E95-3A94-4760-A01A-57A65FCF71E4}" type="doc">
      <dgm:prSet loTypeId="urn:microsoft.com/office/officeart/2005/8/layout/hierarchy1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CD0DF1C-42D4-48BD-84CF-99D785114A11}">
      <dgm:prSet/>
      <dgm:spPr/>
      <dgm:t>
        <a:bodyPr/>
        <a:lstStyle/>
        <a:p>
          <a:pPr algn="ctr"/>
          <a:r>
            <a:rPr lang="ro-RO" dirty="0"/>
            <a:t>Identificarea tumorilor folosind algoritmul   </a:t>
          </a:r>
        </a:p>
        <a:p>
          <a:pPr algn="ctr"/>
          <a:r>
            <a:rPr lang="ro-RO" dirty="0"/>
            <a:t>    K-</a:t>
          </a:r>
          <a:r>
            <a:rPr lang="ro-RO" dirty="0" err="1"/>
            <a:t>Means</a:t>
          </a:r>
          <a:r>
            <a:rPr lang="ro-RO" dirty="0"/>
            <a:t> </a:t>
          </a:r>
          <a:endParaRPr lang="en-US" dirty="0"/>
        </a:p>
      </dgm:t>
    </dgm:pt>
    <dgm:pt modelId="{62A6A6CA-5269-46D9-856A-36A754D05B8A}" type="parTrans" cxnId="{E563D035-1E76-4DFE-9806-C201D9092985}">
      <dgm:prSet/>
      <dgm:spPr/>
      <dgm:t>
        <a:bodyPr/>
        <a:lstStyle/>
        <a:p>
          <a:endParaRPr lang="en-US"/>
        </a:p>
      </dgm:t>
    </dgm:pt>
    <dgm:pt modelId="{A91842B6-2B8E-4FE5-BFCC-59C1EAC292E6}" type="sibTrans" cxnId="{E563D035-1E76-4DFE-9806-C201D9092985}">
      <dgm:prSet/>
      <dgm:spPr/>
      <dgm:t>
        <a:bodyPr/>
        <a:lstStyle/>
        <a:p>
          <a:endParaRPr lang="en-US"/>
        </a:p>
      </dgm:t>
    </dgm:pt>
    <dgm:pt modelId="{9E514824-21EC-4EDC-BAE0-543CAAE29B91}">
      <dgm:prSet/>
      <dgm:spPr/>
      <dgm:t>
        <a:bodyPr/>
        <a:lstStyle/>
        <a:p>
          <a:r>
            <a:rPr lang="ro-RO" dirty="0"/>
            <a:t>Clasificarea tumorilor pe baza descompunerii valorilor singulare (DVS)</a:t>
          </a:r>
          <a:endParaRPr lang="en-US" dirty="0"/>
        </a:p>
      </dgm:t>
    </dgm:pt>
    <dgm:pt modelId="{AB437B62-61C2-49F5-AF88-E045C89EE320}" type="parTrans" cxnId="{8FF25218-BB7C-4312-8714-51CDA22138CD}">
      <dgm:prSet/>
      <dgm:spPr/>
      <dgm:t>
        <a:bodyPr/>
        <a:lstStyle/>
        <a:p>
          <a:endParaRPr lang="en-US"/>
        </a:p>
      </dgm:t>
    </dgm:pt>
    <dgm:pt modelId="{48FC82F4-A558-4423-8C34-FC31B79CECDE}" type="sibTrans" cxnId="{8FF25218-BB7C-4312-8714-51CDA22138CD}">
      <dgm:prSet/>
      <dgm:spPr/>
      <dgm:t>
        <a:bodyPr/>
        <a:lstStyle/>
        <a:p>
          <a:endParaRPr lang="en-US"/>
        </a:p>
      </dgm:t>
    </dgm:pt>
    <dgm:pt modelId="{344109EA-8776-0349-9774-7337466E8AA9}" type="pres">
      <dgm:prSet presAssocID="{51C05E95-3A94-4760-A01A-57A65FCF71E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6E7BD94-3696-5747-89F0-E0E3B899BB10}" type="pres">
      <dgm:prSet presAssocID="{ECD0DF1C-42D4-48BD-84CF-99D785114A11}" presName="hierRoot1" presStyleCnt="0"/>
      <dgm:spPr/>
    </dgm:pt>
    <dgm:pt modelId="{E41EC21B-5A7A-8047-AE99-FA058C75FDAD}" type="pres">
      <dgm:prSet presAssocID="{ECD0DF1C-42D4-48BD-84CF-99D785114A11}" presName="composite" presStyleCnt="0"/>
      <dgm:spPr/>
    </dgm:pt>
    <dgm:pt modelId="{ECC5712E-BBF8-174F-AD71-9FF15E0817D1}" type="pres">
      <dgm:prSet presAssocID="{ECD0DF1C-42D4-48BD-84CF-99D785114A11}" presName="background" presStyleLbl="node0" presStyleIdx="0" presStyleCnt="2"/>
      <dgm:spPr>
        <a:solidFill>
          <a:srgbClr val="FF0000"/>
        </a:solidFill>
      </dgm:spPr>
    </dgm:pt>
    <dgm:pt modelId="{B4CA3159-3AC2-3D40-898A-CD1A79D209D2}" type="pres">
      <dgm:prSet presAssocID="{ECD0DF1C-42D4-48BD-84CF-99D785114A11}" presName="text" presStyleLbl="fgAcc0" presStyleIdx="0" presStyleCnt="2">
        <dgm:presLayoutVars>
          <dgm:chPref val="3"/>
        </dgm:presLayoutVars>
      </dgm:prSet>
      <dgm:spPr/>
    </dgm:pt>
    <dgm:pt modelId="{4D9027B9-64C0-1F46-9980-75A2EBE78C52}" type="pres">
      <dgm:prSet presAssocID="{ECD0DF1C-42D4-48BD-84CF-99D785114A11}" presName="hierChild2" presStyleCnt="0"/>
      <dgm:spPr/>
    </dgm:pt>
    <dgm:pt modelId="{00142267-4A3B-8B42-BE44-23FE7FFF29C0}" type="pres">
      <dgm:prSet presAssocID="{9E514824-21EC-4EDC-BAE0-543CAAE29B91}" presName="hierRoot1" presStyleCnt="0"/>
      <dgm:spPr/>
    </dgm:pt>
    <dgm:pt modelId="{0E271C86-5AF3-D541-A335-6F710A935C56}" type="pres">
      <dgm:prSet presAssocID="{9E514824-21EC-4EDC-BAE0-543CAAE29B91}" presName="composite" presStyleCnt="0"/>
      <dgm:spPr/>
    </dgm:pt>
    <dgm:pt modelId="{31477B02-D492-384A-B696-E2AEBFF36C6B}" type="pres">
      <dgm:prSet presAssocID="{9E514824-21EC-4EDC-BAE0-543CAAE29B91}" presName="background" presStyleLbl="node0" presStyleIdx="1" presStyleCnt="2"/>
      <dgm:spPr>
        <a:solidFill>
          <a:srgbClr val="FF0000"/>
        </a:solidFill>
      </dgm:spPr>
    </dgm:pt>
    <dgm:pt modelId="{019D995B-F1E0-374A-BB85-ABBB67895C5C}" type="pres">
      <dgm:prSet presAssocID="{9E514824-21EC-4EDC-BAE0-543CAAE29B91}" presName="text" presStyleLbl="fgAcc0" presStyleIdx="1" presStyleCnt="2">
        <dgm:presLayoutVars>
          <dgm:chPref val="3"/>
        </dgm:presLayoutVars>
      </dgm:prSet>
      <dgm:spPr/>
    </dgm:pt>
    <dgm:pt modelId="{D761F19B-61F9-CD44-A0D6-2F3DB525E233}" type="pres">
      <dgm:prSet presAssocID="{9E514824-21EC-4EDC-BAE0-543CAAE29B91}" presName="hierChild2" presStyleCnt="0"/>
      <dgm:spPr/>
    </dgm:pt>
  </dgm:ptLst>
  <dgm:cxnLst>
    <dgm:cxn modelId="{43D7EA0D-1D81-D649-8516-BF1E0D0B4706}" type="presOf" srcId="{51C05E95-3A94-4760-A01A-57A65FCF71E4}" destId="{344109EA-8776-0349-9774-7337466E8AA9}" srcOrd="0" destOrd="0" presId="urn:microsoft.com/office/officeart/2005/8/layout/hierarchy1"/>
    <dgm:cxn modelId="{8FF25218-BB7C-4312-8714-51CDA22138CD}" srcId="{51C05E95-3A94-4760-A01A-57A65FCF71E4}" destId="{9E514824-21EC-4EDC-BAE0-543CAAE29B91}" srcOrd="1" destOrd="0" parTransId="{AB437B62-61C2-49F5-AF88-E045C89EE320}" sibTransId="{48FC82F4-A558-4423-8C34-FC31B79CECDE}"/>
    <dgm:cxn modelId="{E563D035-1E76-4DFE-9806-C201D9092985}" srcId="{51C05E95-3A94-4760-A01A-57A65FCF71E4}" destId="{ECD0DF1C-42D4-48BD-84CF-99D785114A11}" srcOrd="0" destOrd="0" parTransId="{62A6A6CA-5269-46D9-856A-36A754D05B8A}" sibTransId="{A91842B6-2B8E-4FE5-BFCC-59C1EAC292E6}"/>
    <dgm:cxn modelId="{2FCD71A8-ED86-9A43-A738-CFCE00DFE849}" type="presOf" srcId="{9E514824-21EC-4EDC-BAE0-543CAAE29B91}" destId="{019D995B-F1E0-374A-BB85-ABBB67895C5C}" srcOrd="0" destOrd="0" presId="urn:microsoft.com/office/officeart/2005/8/layout/hierarchy1"/>
    <dgm:cxn modelId="{A66525FC-3981-EE4A-9F43-CFBC10347C40}" type="presOf" srcId="{ECD0DF1C-42D4-48BD-84CF-99D785114A11}" destId="{B4CA3159-3AC2-3D40-898A-CD1A79D209D2}" srcOrd="0" destOrd="0" presId="urn:microsoft.com/office/officeart/2005/8/layout/hierarchy1"/>
    <dgm:cxn modelId="{9ECDE93A-320D-284D-9471-50ECA9D9577B}" type="presParOf" srcId="{344109EA-8776-0349-9774-7337466E8AA9}" destId="{06E7BD94-3696-5747-89F0-E0E3B899BB10}" srcOrd="0" destOrd="0" presId="urn:microsoft.com/office/officeart/2005/8/layout/hierarchy1"/>
    <dgm:cxn modelId="{900A85BD-7558-AB44-829B-9A4F89842557}" type="presParOf" srcId="{06E7BD94-3696-5747-89F0-E0E3B899BB10}" destId="{E41EC21B-5A7A-8047-AE99-FA058C75FDAD}" srcOrd="0" destOrd="0" presId="urn:microsoft.com/office/officeart/2005/8/layout/hierarchy1"/>
    <dgm:cxn modelId="{CBEB68E0-16F5-084D-9F18-E0C0AF7C8E8F}" type="presParOf" srcId="{E41EC21B-5A7A-8047-AE99-FA058C75FDAD}" destId="{ECC5712E-BBF8-174F-AD71-9FF15E0817D1}" srcOrd="0" destOrd="0" presId="urn:microsoft.com/office/officeart/2005/8/layout/hierarchy1"/>
    <dgm:cxn modelId="{F050F3E6-A8D3-B446-959F-8251B5EDD869}" type="presParOf" srcId="{E41EC21B-5A7A-8047-AE99-FA058C75FDAD}" destId="{B4CA3159-3AC2-3D40-898A-CD1A79D209D2}" srcOrd="1" destOrd="0" presId="urn:microsoft.com/office/officeart/2005/8/layout/hierarchy1"/>
    <dgm:cxn modelId="{7D241313-444F-D942-92D5-D11B18679285}" type="presParOf" srcId="{06E7BD94-3696-5747-89F0-E0E3B899BB10}" destId="{4D9027B9-64C0-1F46-9980-75A2EBE78C52}" srcOrd="1" destOrd="0" presId="urn:microsoft.com/office/officeart/2005/8/layout/hierarchy1"/>
    <dgm:cxn modelId="{6B9DA93A-44DA-3343-BC54-604A177BF6D1}" type="presParOf" srcId="{344109EA-8776-0349-9774-7337466E8AA9}" destId="{00142267-4A3B-8B42-BE44-23FE7FFF29C0}" srcOrd="1" destOrd="0" presId="urn:microsoft.com/office/officeart/2005/8/layout/hierarchy1"/>
    <dgm:cxn modelId="{40DAFE6E-282C-3D42-9388-43F026F23D7E}" type="presParOf" srcId="{00142267-4A3B-8B42-BE44-23FE7FFF29C0}" destId="{0E271C86-5AF3-D541-A335-6F710A935C56}" srcOrd="0" destOrd="0" presId="urn:microsoft.com/office/officeart/2005/8/layout/hierarchy1"/>
    <dgm:cxn modelId="{3B58EFBC-E689-3344-93AD-103B0A2D9C5D}" type="presParOf" srcId="{0E271C86-5AF3-D541-A335-6F710A935C56}" destId="{31477B02-D492-384A-B696-E2AEBFF36C6B}" srcOrd="0" destOrd="0" presId="urn:microsoft.com/office/officeart/2005/8/layout/hierarchy1"/>
    <dgm:cxn modelId="{1FEF262D-4223-F54E-86EF-6A20D8CF2212}" type="presParOf" srcId="{0E271C86-5AF3-D541-A335-6F710A935C56}" destId="{019D995B-F1E0-374A-BB85-ABBB67895C5C}" srcOrd="1" destOrd="0" presId="urn:microsoft.com/office/officeart/2005/8/layout/hierarchy1"/>
    <dgm:cxn modelId="{8D7AA38B-3215-1D41-8146-D444C067F484}" type="presParOf" srcId="{00142267-4A3B-8B42-BE44-23FE7FFF29C0}" destId="{D761F19B-61F9-CD44-A0D6-2F3DB525E23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59C343-CD65-429E-8253-5F22DDA14E58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355C9165-70BF-45B0-B8B4-1829B40769E0}">
      <dgm:prSet custT="1"/>
      <dgm:spPr/>
      <dgm:t>
        <a:bodyPr/>
        <a:lstStyle/>
        <a:p>
          <a:r>
            <a:rPr lang="ro-RO" sz="2000" b="1" i="1" dirty="0"/>
            <a:t>	Segmentare prin gruparea valorilor </a:t>
          </a:r>
          <a:r>
            <a:rPr lang="ro-RO" sz="2000" b="1" i="1" dirty="0" err="1"/>
            <a:t>trasaturilor</a:t>
          </a:r>
          <a:r>
            <a:rPr lang="ro-RO" sz="2000" b="1" i="1" dirty="0"/>
            <a:t> </a:t>
          </a:r>
          <a:r>
            <a:rPr lang="ro-RO" sz="2000" dirty="0"/>
            <a:t>= clasificare nesupervizata a </a:t>
          </a:r>
          <a:r>
            <a:rPr lang="ro-RO" sz="2000" dirty="0" err="1"/>
            <a:t>trasaturilor</a:t>
          </a:r>
          <a:r>
            <a:rPr lang="ro-RO" sz="2000" dirty="0"/>
            <a:t> </a:t>
          </a:r>
          <a:endParaRPr lang="en-US" sz="2000" dirty="0"/>
        </a:p>
      </dgm:t>
    </dgm:pt>
    <dgm:pt modelId="{939B1DF0-61CA-41B6-B354-5AF47C9633F6}" type="parTrans" cxnId="{58052DC4-45E5-45B6-BFB1-D144DEF3AFFD}">
      <dgm:prSet/>
      <dgm:spPr/>
      <dgm:t>
        <a:bodyPr/>
        <a:lstStyle/>
        <a:p>
          <a:endParaRPr lang="en-US"/>
        </a:p>
      </dgm:t>
    </dgm:pt>
    <dgm:pt modelId="{9E7C626E-E021-4783-AAEC-686D6269BA47}" type="sibTrans" cxnId="{58052DC4-45E5-45B6-BFB1-D144DEF3AFFD}">
      <dgm:prSet/>
      <dgm:spPr/>
      <dgm:t>
        <a:bodyPr/>
        <a:lstStyle/>
        <a:p>
          <a:endParaRPr lang="en-US"/>
        </a:p>
      </dgm:t>
    </dgm:pt>
    <dgm:pt modelId="{E47AAB94-0CB3-44D1-B329-6E341A1E5F90}">
      <dgm:prSet custT="1"/>
      <dgm:spPr/>
      <dgm:t>
        <a:bodyPr/>
        <a:lstStyle/>
        <a:p>
          <a:r>
            <a:rPr lang="ro-RO" sz="2000" dirty="0"/>
            <a:t>	O </a:t>
          </a:r>
          <a:r>
            <a:rPr lang="ro-RO" sz="2000" dirty="0" err="1"/>
            <a:t>trasatură</a:t>
          </a:r>
          <a:r>
            <a:rPr lang="ro-RO" sz="2000" dirty="0"/>
            <a:t> poate descrie un pixel sau un grup de pixeli = algoritmi care generează clase/grupuri fără </a:t>
          </a:r>
          <a:r>
            <a:rPr lang="ro-RO" sz="2000" dirty="0" err="1"/>
            <a:t>cunoș̦tințe</a:t>
          </a:r>
          <a:r>
            <a:rPr lang="ro-RO" sz="2000" dirty="0"/>
            <a:t> aprioric (fără antrenare) </a:t>
          </a:r>
          <a:endParaRPr lang="en-US" sz="2000" dirty="0"/>
        </a:p>
      </dgm:t>
    </dgm:pt>
    <dgm:pt modelId="{F391FA08-6642-4748-AC7A-B9A52D0713F9}" type="parTrans" cxnId="{FC958E8B-C34C-4EFC-84E2-8046142CCE73}">
      <dgm:prSet/>
      <dgm:spPr/>
      <dgm:t>
        <a:bodyPr/>
        <a:lstStyle/>
        <a:p>
          <a:endParaRPr lang="en-US"/>
        </a:p>
      </dgm:t>
    </dgm:pt>
    <dgm:pt modelId="{BE2F2B30-AF62-4546-A814-7DCEA4213046}" type="sibTrans" cxnId="{FC958E8B-C34C-4EFC-84E2-8046142CCE73}">
      <dgm:prSet/>
      <dgm:spPr/>
      <dgm:t>
        <a:bodyPr/>
        <a:lstStyle/>
        <a:p>
          <a:endParaRPr lang="en-US"/>
        </a:p>
      </dgm:t>
    </dgm:pt>
    <dgm:pt modelId="{2496B664-7E8C-4272-8A9B-5248BC653BE0}">
      <dgm:prSet custT="1"/>
      <dgm:spPr/>
      <dgm:t>
        <a:bodyPr/>
        <a:lstStyle/>
        <a:p>
          <a:r>
            <a:rPr lang="ro-RO" sz="2000" dirty="0"/>
            <a:t>	Se </a:t>
          </a:r>
          <a:r>
            <a:rPr lang="ro-RO" sz="2000" dirty="0" err="1"/>
            <a:t>urmarește</a:t>
          </a:r>
          <a:r>
            <a:rPr lang="ro-RO" sz="2000" dirty="0"/>
            <a:t> identificarea a K clase in setul de date de intrare (imaginea de segmentat), astfel încât fiecare clasa sa fie unică</a:t>
          </a:r>
          <a:endParaRPr lang="en-US" sz="2000" dirty="0"/>
        </a:p>
      </dgm:t>
    </dgm:pt>
    <dgm:pt modelId="{39FA0863-3598-457F-8C22-1FBC270395EE}" type="parTrans" cxnId="{E060FE94-7F5C-4C16-B07E-1DDF66D85BE7}">
      <dgm:prSet/>
      <dgm:spPr/>
      <dgm:t>
        <a:bodyPr/>
        <a:lstStyle/>
        <a:p>
          <a:endParaRPr lang="en-US"/>
        </a:p>
      </dgm:t>
    </dgm:pt>
    <dgm:pt modelId="{4D17A1E5-EA5B-43B2-A97E-8FAEFC4A4A5E}" type="sibTrans" cxnId="{E060FE94-7F5C-4C16-B07E-1DDF66D85BE7}">
      <dgm:prSet/>
      <dgm:spPr/>
      <dgm:t>
        <a:bodyPr/>
        <a:lstStyle/>
        <a:p>
          <a:endParaRPr lang="en-US"/>
        </a:p>
      </dgm:t>
    </dgm:pt>
    <dgm:pt modelId="{6E850A42-3488-42B1-A108-C922BC111B9F}">
      <dgm:prSet custT="1"/>
      <dgm:spPr/>
      <dgm:t>
        <a:bodyPr/>
        <a:lstStyle/>
        <a:p>
          <a:r>
            <a:rPr lang="ro-RO" sz="2000" dirty="0"/>
            <a:t>	Fiecare clasa va avea un reprezentant (media datelor din clasă) care va fi considerat centrul clasei </a:t>
          </a:r>
          <a:endParaRPr lang="en-US" sz="2000" dirty="0"/>
        </a:p>
      </dgm:t>
    </dgm:pt>
    <dgm:pt modelId="{EBCEABC7-F72F-4674-A5A7-328B5EBF89C1}" type="parTrans" cxnId="{311BDAF0-A825-4497-AF8B-9E22C7D3473A}">
      <dgm:prSet/>
      <dgm:spPr/>
      <dgm:t>
        <a:bodyPr/>
        <a:lstStyle/>
        <a:p>
          <a:endParaRPr lang="en-US"/>
        </a:p>
      </dgm:t>
    </dgm:pt>
    <dgm:pt modelId="{7A615436-95F1-4D46-81B5-675367E785FF}" type="sibTrans" cxnId="{311BDAF0-A825-4497-AF8B-9E22C7D3473A}">
      <dgm:prSet/>
      <dgm:spPr/>
      <dgm:t>
        <a:bodyPr/>
        <a:lstStyle/>
        <a:p>
          <a:endParaRPr lang="en-US"/>
        </a:p>
      </dgm:t>
    </dgm:pt>
    <dgm:pt modelId="{F4E9309B-7125-4B83-9B45-711272107F82}">
      <dgm:prSet custT="1"/>
      <dgm:spPr/>
      <dgm:t>
        <a:bodyPr/>
        <a:lstStyle/>
        <a:p>
          <a:r>
            <a:rPr lang="ro-RO" sz="2000" dirty="0"/>
            <a:t>	Metoda de segmentare K‐</a:t>
          </a:r>
          <a:r>
            <a:rPr lang="ro-RO" sz="2000" dirty="0" err="1"/>
            <a:t>Means</a:t>
          </a:r>
          <a:r>
            <a:rPr lang="ro-RO" sz="2000" dirty="0"/>
            <a:t> reprezintă o procedură iterativă de </a:t>
          </a:r>
          <a:r>
            <a:rPr lang="ro-RO" sz="2000" dirty="0" err="1"/>
            <a:t>obținere</a:t>
          </a:r>
          <a:r>
            <a:rPr lang="ro-RO" sz="2000" dirty="0"/>
            <a:t> a centrelor claselor pentru un set de date de intrare (ex. imaginea de segmentat). </a:t>
          </a:r>
          <a:endParaRPr lang="en-US" sz="2000" dirty="0"/>
        </a:p>
      </dgm:t>
    </dgm:pt>
    <dgm:pt modelId="{2FA9679B-A911-4A31-B588-1DA1E1B96E29}" type="parTrans" cxnId="{70DDADF2-325C-49D9-BAA9-A2F9A46F22D8}">
      <dgm:prSet/>
      <dgm:spPr/>
      <dgm:t>
        <a:bodyPr/>
        <a:lstStyle/>
        <a:p>
          <a:endParaRPr lang="en-US"/>
        </a:p>
      </dgm:t>
    </dgm:pt>
    <dgm:pt modelId="{892B0FD2-089A-4980-B5DD-D9FF2DC06A4A}" type="sibTrans" cxnId="{70DDADF2-325C-49D9-BAA9-A2F9A46F22D8}">
      <dgm:prSet/>
      <dgm:spPr/>
      <dgm:t>
        <a:bodyPr/>
        <a:lstStyle/>
        <a:p>
          <a:endParaRPr lang="en-US"/>
        </a:p>
      </dgm:t>
    </dgm:pt>
    <dgm:pt modelId="{4F4C4642-B16A-5B49-8FAB-4D4FD4AF7DDF}" type="pres">
      <dgm:prSet presAssocID="{9759C343-CD65-429E-8253-5F22DDA14E58}" presName="vert0" presStyleCnt="0">
        <dgm:presLayoutVars>
          <dgm:dir/>
          <dgm:animOne val="branch"/>
          <dgm:animLvl val="lvl"/>
        </dgm:presLayoutVars>
      </dgm:prSet>
      <dgm:spPr/>
    </dgm:pt>
    <dgm:pt modelId="{3CA0E3DF-0804-B341-934F-6912818DCB1E}" type="pres">
      <dgm:prSet presAssocID="{355C9165-70BF-45B0-B8B4-1829B40769E0}" presName="thickLine" presStyleLbl="alignNode1" presStyleIdx="0" presStyleCnt="5"/>
      <dgm:spPr/>
    </dgm:pt>
    <dgm:pt modelId="{8719ADDF-AEE0-4245-860B-2A5A3BE02660}" type="pres">
      <dgm:prSet presAssocID="{355C9165-70BF-45B0-B8B4-1829B40769E0}" presName="horz1" presStyleCnt="0"/>
      <dgm:spPr/>
    </dgm:pt>
    <dgm:pt modelId="{6FE82F35-597A-444B-8626-FE235E61C0EA}" type="pres">
      <dgm:prSet presAssocID="{355C9165-70BF-45B0-B8B4-1829B40769E0}" presName="tx1" presStyleLbl="revTx" presStyleIdx="0" presStyleCnt="5"/>
      <dgm:spPr/>
    </dgm:pt>
    <dgm:pt modelId="{87D0236D-3ECE-C54C-9872-D01AF0723291}" type="pres">
      <dgm:prSet presAssocID="{355C9165-70BF-45B0-B8B4-1829B40769E0}" presName="vert1" presStyleCnt="0"/>
      <dgm:spPr/>
    </dgm:pt>
    <dgm:pt modelId="{01366084-A8CA-1346-8E92-ADEB5B573E8B}" type="pres">
      <dgm:prSet presAssocID="{E47AAB94-0CB3-44D1-B329-6E341A1E5F90}" presName="thickLine" presStyleLbl="alignNode1" presStyleIdx="1" presStyleCnt="5"/>
      <dgm:spPr/>
    </dgm:pt>
    <dgm:pt modelId="{F2C25E06-C3AE-5B4D-A04C-B08FAF91457A}" type="pres">
      <dgm:prSet presAssocID="{E47AAB94-0CB3-44D1-B329-6E341A1E5F90}" presName="horz1" presStyleCnt="0"/>
      <dgm:spPr/>
    </dgm:pt>
    <dgm:pt modelId="{5866ED4C-92B9-314C-B0D9-963C2F4D52FD}" type="pres">
      <dgm:prSet presAssocID="{E47AAB94-0CB3-44D1-B329-6E341A1E5F90}" presName="tx1" presStyleLbl="revTx" presStyleIdx="1" presStyleCnt="5"/>
      <dgm:spPr/>
    </dgm:pt>
    <dgm:pt modelId="{27C8703F-0A56-D74E-9A15-CB1B7B5B8F5A}" type="pres">
      <dgm:prSet presAssocID="{E47AAB94-0CB3-44D1-B329-6E341A1E5F90}" presName="vert1" presStyleCnt="0"/>
      <dgm:spPr/>
    </dgm:pt>
    <dgm:pt modelId="{3F5E2C77-41CD-D54A-BA72-B46B315118AC}" type="pres">
      <dgm:prSet presAssocID="{2496B664-7E8C-4272-8A9B-5248BC653BE0}" presName="thickLine" presStyleLbl="alignNode1" presStyleIdx="2" presStyleCnt="5"/>
      <dgm:spPr/>
    </dgm:pt>
    <dgm:pt modelId="{146ED118-8C0E-644C-81B6-97AC7537646F}" type="pres">
      <dgm:prSet presAssocID="{2496B664-7E8C-4272-8A9B-5248BC653BE0}" presName="horz1" presStyleCnt="0"/>
      <dgm:spPr/>
    </dgm:pt>
    <dgm:pt modelId="{EFCAA11A-C76E-1746-9758-1A418DCD0630}" type="pres">
      <dgm:prSet presAssocID="{2496B664-7E8C-4272-8A9B-5248BC653BE0}" presName="tx1" presStyleLbl="revTx" presStyleIdx="2" presStyleCnt="5"/>
      <dgm:spPr/>
    </dgm:pt>
    <dgm:pt modelId="{596C4543-7E34-2D4C-A3E6-EC3996C4A717}" type="pres">
      <dgm:prSet presAssocID="{2496B664-7E8C-4272-8A9B-5248BC653BE0}" presName="vert1" presStyleCnt="0"/>
      <dgm:spPr/>
    </dgm:pt>
    <dgm:pt modelId="{4CA42A6D-8B9A-5044-8420-E91238EA949B}" type="pres">
      <dgm:prSet presAssocID="{6E850A42-3488-42B1-A108-C922BC111B9F}" presName="thickLine" presStyleLbl="alignNode1" presStyleIdx="3" presStyleCnt="5"/>
      <dgm:spPr/>
    </dgm:pt>
    <dgm:pt modelId="{0CAC4B9A-9D11-3D41-8C49-9CC38318C158}" type="pres">
      <dgm:prSet presAssocID="{6E850A42-3488-42B1-A108-C922BC111B9F}" presName="horz1" presStyleCnt="0"/>
      <dgm:spPr/>
    </dgm:pt>
    <dgm:pt modelId="{4601F70C-26BB-4148-A1C6-E857A03B3B23}" type="pres">
      <dgm:prSet presAssocID="{6E850A42-3488-42B1-A108-C922BC111B9F}" presName="tx1" presStyleLbl="revTx" presStyleIdx="3" presStyleCnt="5"/>
      <dgm:spPr/>
    </dgm:pt>
    <dgm:pt modelId="{6B329CEC-82F3-AD4D-8EC6-EAE1A17DC4F8}" type="pres">
      <dgm:prSet presAssocID="{6E850A42-3488-42B1-A108-C922BC111B9F}" presName="vert1" presStyleCnt="0"/>
      <dgm:spPr/>
    </dgm:pt>
    <dgm:pt modelId="{E5EAF127-6ED0-9C44-A4A4-B64989195F85}" type="pres">
      <dgm:prSet presAssocID="{F4E9309B-7125-4B83-9B45-711272107F82}" presName="thickLine" presStyleLbl="alignNode1" presStyleIdx="4" presStyleCnt="5"/>
      <dgm:spPr/>
    </dgm:pt>
    <dgm:pt modelId="{1177117D-AB64-8D41-8692-57742084E8F3}" type="pres">
      <dgm:prSet presAssocID="{F4E9309B-7125-4B83-9B45-711272107F82}" presName="horz1" presStyleCnt="0"/>
      <dgm:spPr/>
    </dgm:pt>
    <dgm:pt modelId="{1859C142-435A-8345-9E58-003E5B4CBC89}" type="pres">
      <dgm:prSet presAssocID="{F4E9309B-7125-4B83-9B45-711272107F82}" presName="tx1" presStyleLbl="revTx" presStyleIdx="4" presStyleCnt="5"/>
      <dgm:spPr/>
    </dgm:pt>
    <dgm:pt modelId="{73C7C299-A8BD-5B4A-B7C0-EE5D8A389FE9}" type="pres">
      <dgm:prSet presAssocID="{F4E9309B-7125-4B83-9B45-711272107F82}" presName="vert1" presStyleCnt="0"/>
      <dgm:spPr/>
    </dgm:pt>
  </dgm:ptLst>
  <dgm:cxnLst>
    <dgm:cxn modelId="{323C4203-1FB9-FB45-9AA5-73B539D792CA}" type="presOf" srcId="{F4E9309B-7125-4B83-9B45-711272107F82}" destId="{1859C142-435A-8345-9E58-003E5B4CBC89}" srcOrd="0" destOrd="0" presId="urn:microsoft.com/office/officeart/2008/layout/LinedList"/>
    <dgm:cxn modelId="{96BB011E-28A6-0841-BA07-54FF0D2907BD}" type="presOf" srcId="{6E850A42-3488-42B1-A108-C922BC111B9F}" destId="{4601F70C-26BB-4148-A1C6-E857A03B3B23}" srcOrd="0" destOrd="0" presId="urn:microsoft.com/office/officeart/2008/layout/LinedList"/>
    <dgm:cxn modelId="{857DF220-0E4E-674F-99D5-9E65772537C2}" type="presOf" srcId="{355C9165-70BF-45B0-B8B4-1829B40769E0}" destId="{6FE82F35-597A-444B-8626-FE235E61C0EA}" srcOrd="0" destOrd="0" presId="urn:microsoft.com/office/officeart/2008/layout/LinedList"/>
    <dgm:cxn modelId="{5EFAAC73-A937-B044-B77F-1A557009A160}" type="presOf" srcId="{2496B664-7E8C-4272-8A9B-5248BC653BE0}" destId="{EFCAA11A-C76E-1746-9758-1A418DCD0630}" srcOrd="0" destOrd="0" presId="urn:microsoft.com/office/officeart/2008/layout/LinedList"/>
    <dgm:cxn modelId="{FC958E8B-C34C-4EFC-84E2-8046142CCE73}" srcId="{9759C343-CD65-429E-8253-5F22DDA14E58}" destId="{E47AAB94-0CB3-44D1-B329-6E341A1E5F90}" srcOrd="1" destOrd="0" parTransId="{F391FA08-6642-4748-AC7A-B9A52D0713F9}" sibTransId="{BE2F2B30-AF62-4546-A814-7DCEA4213046}"/>
    <dgm:cxn modelId="{E060FE94-7F5C-4C16-B07E-1DDF66D85BE7}" srcId="{9759C343-CD65-429E-8253-5F22DDA14E58}" destId="{2496B664-7E8C-4272-8A9B-5248BC653BE0}" srcOrd="2" destOrd="0" parTransId="{39FA0863-3598-457F-8C22-1FBC270395EE}" sibTransId="{4D17A1E5-EA5B-43B2-A97E-8FAEFC4A4A5E}"/>
    <dgm:cxn modelId="{58052DC4-45E5-45B6-BFB1-D144DEF3AFFD}" srcId="{9759C343-CD65-429E-8253-5F22DDA14E58}" destId="{355C9165-70BF-45B0-B8B4-1829B40769E0}" srcOrd="0" destOrd="0" parTransId="{939B1DF0-61CA-41B6-B354-5AF47C9633F6}" sibTransId="{9E7C626E-E021-4783-AAEC-686D6269BA47}"/>
    <dgm:cxn modelId="{B589AACB-839A-A849-9A8E-A1D43A793404}" type="presOf" srcId="{9759C343-CD65-429E-8253-5F22DDA14E58}" destId="{4F4C4642-B16A-5B49-8FAB-4D4FD4AF7DDF}" srcOrd="0" destOrd="0" presId="urn:microsoft.com/office/officeart/2008/layout/LinedList"/>
    <dgm:cxn modelId="{311BDAF0-A825-4497-AF8B-9E22C7D3473A}" srcId="{9759C343-CD65-429E-8253-5F22DDA14E58}" destId="{6E850A42-3488-42B1-A108-C922BC111B9F}" srcOrd="3" destOrd="0" parTransId="{EBCEABC7-F72F-4674-A5A7-328B5EBF89C1}" sibTransId="{7A615436-95F1-4D46-81B5-675367E785FF}"/>
    <dgm:cxn modelId="{70DDADF2-325C-49D9-BAA9-A2F9A46F22D8}" srcId="{9759C343-CD65-429E-8253-5F22DDA14E58}" destId="{F4E9309B-7125-4B83-9B45-711272107F82}" srcOrd="4" destOrd="0" parTransId="{2FA9679B-A911-4A31-B588-1DA1E1B96E29}" sibTransId="{892B0FD2-089A-4980-B5DD-D9FF2DC06A4A}"/>
    <dgm:cxn modelId="{BE0AC9FB-DA34-4B41-9911-970DD6CEF450}" type="presOf" srcId="{E47AAB94-0CB3-44D1-B329-6E341A1E5F90}" destId="{5866ED4C-92B9-314C-B0D9-963C2F4D52FD}" srcOrd="0" destOrd="0" presId="urn:microsoft.com/office/officeart/2008/layout/LinedList"/>
    <dgm:cxn modelId="{5FDB5970-0945-F540-A48A-2D9E06FCD496}" type="presParOf" srcId="{4F4C4642-B16A-5B49-8FAB-4D4FD4AF7DDF}" destId="{3CA0E3DF-0804-B341-934F-6912818DCB1E}" srcOrd="0" destOrd="0" presId="urn:microsoft.com/office/officeart/2008/layout/LinedList"/>
    <dgm:cxn modelId="{9627352E-7AA3-6341-BA1D-5DC45FB3E33E}" type="presParOf" srcId="{4F4C4642-B16A-5B49-8FAB-4D4FD4AF7DDF}" destId="{8719ADDF-AEE0-4245-860B-2A5A3BE02660}" srcOrd="1" destOrd="0" presId="urn:microsoft.com/office/officeart/2008/layout/LinedList"/>
    <dgm:cxn modelId="{3BD2F4A4-2479-F743-B6D2-811638BCDC58}" type="presParOf" srcId="{8719ADDF-AEE0-4245-860B-2A5A3BE02660}" destId="{6FE82F35-597A-444B-8626-FE235E61C0EA}" srcOrd="0" destOrd="0" presId="urn:microsoft.com/office/officeart/2008/layout/LinedList"/>
    <dgm:cxn modelId="{34CC2992-3B6C-D247-8886-BC3759F8E45A}" type="presParOf" srcId="{8719ADDF-AEE0-4245-860B-2A5A3BE02660}" destId="{87D0236D-3ECE-C54C-9872-D01AF0723291}" srcOrd="1" destOrd="0" presId="urn:microsoft.com/office/officeart/2008/layout/LinedList"/>
    <dgm:cxn modelId="{14A58997-B8D1-2F43-9F0D-6E36BDF65185}" type="presParOf" srcId="{4F4C4642-B16A-5B49-8FAB-4D4FD4AF7DDF}" destId="{01366084-A8CA-1346-8E92-ADEB5B573E8B}" srcOrd="2" destOrd="0" presId="urn:microsoft.com/office/officeart/2008/layout/LinedList"/>
    <dgm:cxn modelId="{21F98B85-218A-4A43-B37A-3E7ED61346E6}" type="presParOf" srcId="{4F4C4642-B16A-5B49-8FAB-4D4FD4AF7DDF}" destId="{F2C25E06-C3AE-5B4D-A04C-B08FAF91457A}" srcOrd="3" destOrd="0" presId="urn:microsoft.com/office/officeart/2008/layout/LinedList"/>
    <dgm:cxn modelId="{2C651B9E-40C3-474C-B671-848A8887FC2D}" type="presParOf" srcId="{F2C25E06-C3AE-5B4D-A04C-B08FAF91457A}" destId="{5866ED4C-92B9-314C-B0D9-963C2F4D52FD}" srcOrd="0" destOrd="0" presId="urn:microsoft.com/office/officeart/2008/layout/LinedList"/>
    <dgm:cxn modelId="{9103C41D-5239-CB4A-91FC-2C62BA60016C}" type="presParOf" srcId="{F2C25E06-C3AE-5B4D-A04C-B08FAF91457A}" destId="{27C8703F-0A56-D74E-9A15-CB1B7B5B8F5A}" srcOrd="1" destOrd="0" presId="urn:microsoft.com/office/officeart/2008/layout/LinedList"/>
    <dgm:cxn modelId="{C28D7349-7227-D649-8616-EA94087FE630}" type="presParOf" srcId="{4F4C4642-B16A-5B49-8FAB-4D4FD4AF7DDF}" destId="{3F5E2C77-41CD-D54A-BA72-B46B315118AC}" srcOrd="4" destOrd="0" presId="urn:microsoft.com/office/officeart/2008/layout/LinedList"/>
    <dgm:cxn modelId="{AE73369B-0AA5-0246-9BD9-AE8F666901CF}" type="presParOf" srcId="{4F4C4642-B16A-5B49-8FAB-4D4FD4AF7DDF}" destId="{146ED118-8C0E-644C-81B6-97AC7537646F}" srcOrd="5" destOrd="0" presId="urn:microsoft.com/office/officeart/2008/layout/LinedList"/>
    <dgm:cxn modelId="{AA5E7C92-0CD4-184F-8CF9-F58E2E891D1D}" type="presParOf" srcId="{146ED118-8C0E-644C-81B6-97AC7537646F}" destId="{EFCAA11A-C76E-1746-9758-1A418DCD0630}" srcOrd="0" destOrd="0" presId="urn:microsoft.com/office/officeart/2008/layout/LinedList"/>
    <dgm:cxn modelId="{0480A1E5-BAAB-2143-8021-F4973EF9DD1B}" type="presParOf" srcId="{146ED118-8C0E-644C-81B6-97AC7537646F}" destId="{596C4543-7E34-2D4C-A3E6-EC3996C4A717}" srcOrd="1" destOrd="0" presId="urn:microsoft.com/office/officeart/2008/layout/LinedList"/>
    <dgm:cxn modelId="{C0159E51-08DC-744C-A31A-A3BD6C9435C5}" type="presParOf" srcId="{4F4C4642-B16A-5B49-8FAB-4D4FD4AF7DDF}" destId="{4CA42A6D-8B9A-5044-8420-E91238EA949B}" srcOrd="6" destOrd="0" presId="urn:microsoft.com/office/officeart/2008/layout/LinedList"/>
    <dgm:cxn modelId="{8D8823E2-ACCC-9942-93E8-924658956B50}" type="presParOf" srcId="{4F4C4642-B16A-5B49-8FAB-4D4FD4AF7DDF}" destId="{0CAC4B9A-9D11-3D41-8C49-9CC38318C158}" srcOrd="7" destOrd="0" presId="urn:microsoft.com/office/officeart/2008/layout/LinedList"/>
    <dgm:cxn modelId="{BAF65A1B-9AAE-E44C-BC0F-91A5F046EF66}" type="presParOf" srcId="{0CAC4B9A-9D11-3D41-8C49-9CC38318C158}" destId="{4601F70C-26BB-4148-A1C6-E857A03B3B23}" srcOrd="0" destOrd="0" presId="urn:microsoft.com/office/officeart/2008/layout/LinedList"/>
    <dgm:cxn modelId="{B0228290-65A9-7E47-9991-64B6AC0DF453}" type="presParOf" srcId="{0CAC4B9A-9D11-3D41-8C49-9CC38318C158}" destId="{6B329CEC-82F3-AD4D-8EC6-EAE1A17DC4F8}" srcOrd="1" destOrd="0" presId="urn:microsoft.com/office/officeart/2008/layout/LinedList"/>
    <dgm:cxn modelId="{38F72D1A-A1C8-A146-9AF6-109BAAD8A084}" type="presParOf" srcId="{4F4C4642-B16A-5B49-8FAB-4D4FD4AF7DDF}" destId="{E5EAF127-6ED0-9C44-A4A4-B64989195F85}" srcOrd="8" destOrd="0" presId="urn:microsoft.com/office/officeart/2008/layout/LinedList"/>
    <dgm:cxn modelId="{DB2D701F-DC9F-1B47-A9F1-F7421D36017F}" type="presParOf" srcId="{4F4C4642-B16A-5B49-8FAB-4D4FD4AF7DDF}" destId="{1177117D-AB64-8D41-8692-57742084E8F3}" srcOrd="9" destOrd="0" presId="urn:microsoft.com/office/officeart/2008/layout/LinedList"/>
    <dgm:cxn modelId="{57DD3D40-27AF-1A44-B825-B199C7DC48A0}" type="presParOf" srcId="{1177117D-AB64-8D41-8692-57742084E8F3}" destId="{1859C142-435A-8345-9E58-003E5B4CBC89}" srcOrd="0" destOrd="0" presId="urn:microsoft.com/office/officeart/2008/layout/LinedList"/>
    <dgm:cxn modelId="{525A54B5-8CA5-8E4B-AF98-4050052C5E32}" type="presParOf" srcId="{1177117D-AB64-8D41-8692-57742084E8F3}" destId="{73C7C299-A8BD-5B4A-B7C0-EE5D8A389FE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5712E-BBF8-174F-AD71-9FF15E0817D1}">
      <dsp:nvSpPr>
        <dsp:cNvPr id="0" name=""/>
        <dsp:cNvSpPr/>
      </dsp:nvSpPr>
      <dsp:spPr>
        <a:xfrm>
          <a:off x="85120" y="162"/>
          <a:ext cx="4596484" cy="2918767"/>
        </a:xfrm>
        <a:prstGeom prst="roundRect">
          <a:avLst>
            <a:gd name="adj" fmla="val 10000"/>
          </a:avLst>
        </a:prstGeom>
        <a:solidFill>
          <a:srgbClr val="FF0000"/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4CA3159-3AC2-3D40-898A-CD1A79D209D2}">
      <dsp:nvSpPr>
        <dsp:cNvPr id="0" name=""/>
        <dsp:cNvSpPr/>
      </dsp:nvSpPr>
      <dsp:spPr>
        <a:xfrm>
          <a:off x="595840" y="485346"/>
          <a:ext cx="4596484" cy="291876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500" kern="1200" dirty="0"/>
            <a:t>Identificarea tumorilor folosind algoritmul   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500" kern="1200" dirty="0"/>
            <a:t>    K-</a:t>
          </a:r>
          <a:r>
            <a:rPr lang="ro-RO" sz="3500" kern="1200" dirty="0" err="1"/>
            <a:t>Means</a:t>
          </a:r>
          <a:r>
            <a:rPr lang="ro-RO" sz="3500" kern="1200" dirty="0"/>
            <a:t> </a:t>
          </a:r>
          <a:endParaRPr lang="en-US" sz="3500" kern="1200" dirty="0"/>
        </a:p>
      </dsp:txBody>
      <dsp:txXfrm>
        <a:off x="681328" y="570834"/>
        <a:ext cx="4425508" cy="2747791"/>
      </dsp:txXfrm>
    </dsp:sp>
    <dsp:sp modelId="{31477B02-D492-384A-B696-E2AEBFF36C6B}">
      <dsp:nvSpPr>
        <dsp:cNvPr id="0" name=""/>
        <dsp:cNvSpPr/>
      </dsp:nvSpPr>
      <dsp:spPr>
        <a:xfrm>
          <a:off x="5703045" y="162"/>
          <a:ext cx="4596484" cy="2918767"/>
        </a:xfrm>
        <a:prstGeom prst="roundRect">
          <a:avLst>
            <a:gd name="adj" fmla="val 10000"/>
          </a:avLst>
        </a:prstGeom>
        <a:solidFill>
          <a:srgbClr val="FF0000"/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19D995B-F1E0-374A-BB85-ABBB67895C5C}">
      <dsp:nvSpPr>
        <dsp:cNvPr id="0" name=""/>
        <dsp:cNvSpPr/>
      </dsp:nvSpPr>
      <dsp:spPr>
        <a:xfrm>
          <a:off x="6213765" y="485346"/>
          <a:ext cx="4596484" cy="291876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500" kern="1200" dirty="0"/>
            <a:t>Clasificarea tumorilor pe baza descompunerii valorilor singulare (DVS)</a:t>
          </a:r>
          <a:endParaRPr lang="en-US" sz="3500" kern="1200" dirty="0"/>
        </a:p>
      </dsp:txBody>
      <dsp:txXfrm>
        <a:off x="6299253" y="570834"/>
        <a:ext cx="4425508" cy="27477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0E3DF-0804-B341-934F-6912818DCB1E}">
      <dsp:nvSpPr>
        <dsp:cNvPr id="0" name=""/>
        <dsp:cNvSpPr/>
      </dsp:nvSpPr>
      <dsp:spPr>
        <a:xfrm>
          <a:off x="0" y="415"/>
          <a:ext cx="1089536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82F35-597A-444B-8626-FE235E61C0EA}">
      <dsp:nvSpPr>
        <dsp:cNvPr id="0" name=""/>
        <dsp:cNvSpPr/>
      </dsp:nvSpPr>
      <dsp:spPr>
        <a:xfrm>
          <a:off x="0" y="415"/>
          <a:ext cx="10895369" cy="680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000" b="1" i="1" kern="1200" dirty="0"/>
            <a:t>	Segmentare prin gruparea valorilor </a:t>
          </a:r>
          <a:r>
            <a:rPr lang="ro-RO" sz="2000" b="1" i="1" kern="1200" dirty="0" err="1"/>
            <a:t>trasaturilor</a:t>
          </a:r>
          <a:r>
            <a:rPr lang="ro-RO" sz="2000" b="1" i="1" kern="1200" dirty="0"/>
            <a:t> </a:t>
          </a:r>
          <a:r>
            <a:rPr lang="ro-RO" sz="2000" kern="1200" dirty="0"/>
            <a:t>= clasificare nesupervizata a </a:t>
          </a:r>
          <a:r>
            <a:rPr lang="ro-RO" sz="2000" kern="1200" dirty="0" err="1"/>
            <a:t>trasaturilor</a:t>
          </a:r>
          <a:r>
            <a:rPr lang="ro-RO" sz="2000" kern="1200" dirty="0"/>
            <a:t> </a:t>
          </a:r>
          <a:endParaRPr lang="en-US" sz="2000" kern="1200" dirty="0"/>
        </a:p>
      </dsp:txBody>
      <dsp:txXfrm>
        <a:off x="0" y="415"/>
        <a:ext cx="10895369" cy="680689"/>
      </dsp:txXfrm>
    </dsp:sp>
    <dsp:sp modelId="{01366084-A8CA-1346-8E92-ADEB5B573E8B}">
      <dsp:nvSpPr>
        <dsp:cNvPr id="0" name=""/>
        <dsp:cNvSpPr/>
      </dsp:nvSpPr>
      <dsp:spPr>
        <a:xfrm>
          <a:off x="0" y="681104"/>
          <a:ext cx="1089536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66ED4C-92B9-314C-B0D9-963C2F4D52FD}">
      <dsp:nvSpPr>
        <dsp:cNvPr id="0" name=""/>
        <dsp:cNvSpPr/>
      </dsp:nvSpPr>
      <dsp:spPr>
        <a:xfrm>
          <a:off x="0" y="681104"/>
          <a:ext cx="10895369" cy="680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000" kern="1200" dirty="0"/>
            <a:t>	O </a:t>
          </a:r>
          <a:r>
            <a:rPr lang="ro-RO" sz="2000" kern="1200" dirty="0" err="1"/>
            <a:t>trasatură</a:t>
          </a:r>
          <a:r>
            <a:rPr lang="ro-RO" sz="2000" kern="1200" dirty="0"/>
            <a:t> poate descrie un pixel sau un grup de pixeli = algoritmi care generează clase/grupuri fără </a:t>
          </a:r>
          <a:r>
            <a:rPr lang="ro-RO" sz="2000" kern="1200" dirty="0" err="1"/>
            <a:t>cunoș̦tințe</a:t>
          </a:r>
          <a:r>
            <a:rPr lang="ro-RO" sz="2000" kern="1200" dirty="0"/>
            <a:t> aprioric (fără antrenare) </a:t>
          </a:r>
          <a:endParaRPr lang="en-US" sz="2000" kern="1200" dirty="0"/>
        </a:p>
      </dsp:txBody>
      <dsp:txXfrm>
        <a:off x="0" y="681104"/>
        <a:ext cx="10895369" cy="680689"/>
      </dsp:txXfrm>
    </dsp:sp>
    <dsp:sp modelId="{3F5E2C77-41CD-D54A-BA72-B46B315118AC}">
      <dsp:nvSpPr>
        <dsp:cNvPr id="0" name=""/>
        <dsp:cNvSpPr/>
      </dsp:nvSpPr>
      <dsp:spPr>
        <a:xfrm>
          <a:off x="0" y="1361793"/>
          <a:ext cx="1089536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CAA11A-C76E-1746-9758-1A418DCD0630}">
      <dsp:nvSpPr>
        <dsp:cNvPr id="0" name=""/>
        <dsp:cNvSpPr/>
      </dsp:nvSpPr>
      <dsp:spPr>
        <a:xfrm>
          <a:off x="0" y="1361793"/>
          <a:ext cx="10895369" cy="680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000" kern="1200" dirty="0"/>
            <a:t>	Se </a:t>
          </a:r>
          <a:r>
            <a:rPr lang="ro-RO" sz="2000" kern="1200" dirty="0" err="1"/>
            <a:t>urmarește</a:t>
          </a:r>
          <a:r>
            <a:rPr lang="ro-RO" sz="2000" kern="1200" dirty="0"/>
            <a:t> identificarea a K clase in setul de date de intrare (imaginea de segmentat), astfel încât fiecare clasa sa fie unică</a:t>
          </a:r>
          <a:endParaRPr lang="en-US" sz="2000" kern="1200" dirty="0"/>
        </a:p>
      </dsp:txBody>
      <dsp:txXfrm>
        <a:off x="0" y="1361793"/>
        <a:ext cx="10895369" cy="680689"/>
      </dsp:txXfrm>
    </dsp:sp>
    <dsp:sp modelId="{4CA42A6D-8B9A-5044-8420-E91238EA949B}">
      <dsp:nvSpPr>
        <dsp:cNvPr id="0" name=""/>
        <dsp:cNvSpPr/>
      </dsp:nvSpPr>
      <dsp:spPr>
        <a:xfrm>
          <a:off x="0" y="2042483"/>
          <a:ext cx="1089536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01F70C-26BB-4148-A1C6-E857A03B3B23}">
      <dsp:nvSpPr>
        <dsp:cNvPr id="0" name=""/>
        <dsp:cNvSpPr/>
      </dsp:nvSpPr>
      <dsp:spPr>
        <a:xfrm>
          <a:off x="0" y="2042483"/>
          <a:ext cx="10895369" cy="680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000" kern="1200" dirty="0"/>
            <a:t>	Fiecare clasa va avea un reprezentant (media datelor din clasă) care va fi considerat centrul clasei </a:t>
          </a:r>
          <a:endParaRPr lang="en-US" sz="2000" kern="1200" dirty="0"/>
        </a:p>
      </dsp:txBody>
      <dsp:txXfrm>
        <a:off x="0" y="2042483"/>
        <a:ext cx="10895369" cy="680689"/>
      </dsp:txXfrm>
    </dsp:sp>
    <dsp:sp modelId="{E5EAF127-6ED0-9C44-A4A4-B64989195F85}">
      <dsp:nvSpPr>
        <dsp:cNvPr id="0" name=""/>
        <dsp:cNvSpPr/>
      </dsp:nvSpPr>
      <dsp:spPr>
        <a:xfrm>
          <a:off x="0" y="2723172"/>
          <a:ext cx="1089536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59C142-435A-8345-9E58-003E5B4CBC89}">
      <dsp:nvSpPr>
        <dsp:cNvPr id="0" name=""/>
        <dsp:cNvSpPr/>
      </dsp:nvSpPr>
      <dsp:spPr>
        <a:xfrm>
          <a:off x="0" y="2723172"/>
          <a:ext cx="10895369" cy="680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000" kern="1200" dirty="0"/>
            <a:t>	Metoda de segmentare K‐</a:t>
          </a:r>
          <a:r>
            <a:rPr lang="ro-RO" sz="2000" kern="1200" dirty="0" err="1"/>
            <a:t>Means</a:t>
          </a:r>
          <a:r>
            <a:rPr lang="ro-RO" sz="2000" kern="1200" dirty="0"/>
            <a:t> reprezintă o procedură iterativă de </a:t>
          </a:r>
          <a:r>
            <a:rPr lang="ro-RO" sz="2000" kern="1200" dirty="0" err="1"/>
            <a:t>obținere</a:t>
          </a:r>
          <a:r>
            <a:rPr lang="ro-RO" sz="2000" kern="1200" dirty="0"/>
            <a:t> a centrelor claselor pentru un set de date de intrare (ex. imaginea de segmentat). </a:t>
          </a:r>
          <a:endParaRPr lang="en-US" sz="2000" kern="1200" dirty="0"/>
        </a:p>
      </dsp:txBody>
      <dsp:txXfrm>
        <a:off x="0" y="2723172"/>
        <a:ext cx="10895369" cy="680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3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51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38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3270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19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38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38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57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87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833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558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2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99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590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40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116" r:id="rId16"/>
    <p:sldLayoutId id="214748411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sical.ac.in/~ash/subudhi_mgr_2016.pdf" TargetMode="External"/><Relationship Id="rId5" Type="http://schemas.openxmlformats.org/officeDocument/2006/relationships/hyperlink" Target="https://www.semanticscholar.org/paper/Brain-Tumor-Classification-Based-on-Singular-Value-Abbadi-Kadhim/5c3753ec857cb58b747e1f5f2a5b1e3ad226f9b4" TargetMode="External"/><Relationship Id="rId4" Type="http://schemas.openxmlformats.org/officeDocument/2006/relationships/hyperlink" Target="https://www.ijarcce.com/upload/2016/august-16/IJARCCE%20116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3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2.xml"/><Relationship Id="rId5" Type="http://schemas.openxmlformats.org/officeDocument/2006/relationships/image" Target="../media/image5.png"/><Relationship Id="rId10" Type="http://schemas.microsoft.com/office/2007/relationships/diagramDrawing" Target="../diagrams/drawing2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C246-F704-994A-999B-437D12AC9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694" y="1280503"/>
            <a:ext cx="5842306" cy="33180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o-RO" sz="5400" b="1" dirty="0"/>
              <a:t>Prelucrarea imaginilor  RMN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FC2E3-3868-2942-B5F6-455916C16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261" y="4777379"/>
            <a:ext cx="3342459" cy="1471019"/>
          </a:xfrm>
        </p:spPr>
        <p:txBody>
          <a:bodyPr>
            <a:noAutofit/>
          </a:bodyPr>
          <a:lstStyle/>
          <a:p>
            <a:r>
              <a:rPr lang="ro-RO" sz="2400" b="1" dirty="0">
                <a:solidFill>
                  <a:schemeClr val="tx1"/>
                </a:solidFill>
              </a:rPr>
              <a:t>Dinu Marius Marian 322AC</a:t>
            </a:r>
          </a:p>
          <a:p>
            <a:r>
              <a:rPr lang="ro-RO" sz="2400" b="1" dirty="0">
                <a:solidFill>
                  <a:schemeClr val="tx1"/>
                </a:solidFill>
              </a:rPr>
              <a:t>Vintilă Diana-Georgiana 323AC</a:t>
            </a:r>
          </a:p>
        </p:txBody>
      </p:sp>
      <p:pic>
        <p:nvPicPr>
          <p:cNvPr id="10" name="Picture 9" descr="Imagini pentru facultatea de automatica si calculatoare png">
            <a:extLst>
              <a:ext uri="{FF2B5EF4-FFF2-40B4-BE49-F238E27FC236}">
                <a16:creationId xmlns:a16="http://schemas.microsoft.com/office/drawing/2014/main" id="{45D6F1DF-F7C9-D643-AD64-7EC60701549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6319"/>
          <a:stretch/>
        </p:blipFill>
        <p:spPr bwMode="auto">
          <a:xfrm>
            <a:off x="141613" y="137503"/>
            <a:ext cx="2667847" cy="10054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1" name="Rectangle 14">
            <a:extLst>
              <a:ext uri="{FF2B5EF4-FFF2-40B4-BE49-F238E27FC236}">
                <a16:creationId xmlns:a16="http://schemas.microsoft.com/office/drawing/2014/main" id="{48AA8E09-6125-4071-8F78-D4FE4D97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8331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>
            <a:extLst>
              <a:ext uri="{FF2B5EF4-FFF2-40B4-BE49-F238E27FC236}">
                <a16:creationId xmlns:a16="http://schemas.microsoft.com/office/drawing/2014/main" id="{96A01556-086A-4818-A164-918E226A3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1" r="9091" b="207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556311-D1CD-8743-90EF-50B81EEB6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63" y="0"/>
            <a:ext cx="7128933" cy="1278467"/>
          </a:xfrm>
        </p:spPr>
        <p:txBody>
          <a:bodyPr anchor="ctr">
            <a:normAutofit/>
          </a:bodyPr>
          <a:lstStyle/>
          <a:p>
            <a:r>
              <a:rPr lang="ro-RO" sz="3200" b="1" dirty="0">
                <a:solidFill>
                  <a:srgbClr val="FEFFFF"/>
                </a:solidFill>
              </a:rPr>
              <a:t>Aria tumorii identificate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CFDE7-1E47-6F48-B867-D360B4FEF2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49499" y="3048001"/>
                <a:ext cx="8284087" cy="3809999"/>
              </a:xfrm>
            </p:spPr>
            <p:txBody>
              <a:bodyPr>
                <a:normAutofit/>
              </a:bodyPr>
              <a:lstStyle/>
              <a:p>
                <a:pPr marL="457200" lvl="1" indent="0" algn="ctr">
                  <a:buNone/>
                </a:pPr>
                <a:r>
                  <a:rPr lang="ro-RO" b="1" dirty="0">
                    <a:solidFill>
                      <a:schemeClr val="tx1"/>
                    </a:solidFill>
                  </a:rPr>
                  <a:t>	</a:t>
                </a:r>
                <a:r>
                  <a:rPr lang="ro-RO" sz="2000" b="1" dirty="0">
                    <a:solidFill>
                      <a:schemeClr val="tx1"/>
                    </a:solidFill>
                  </a:rPr>
                  <a:t>Identific matricea în care este memorată tumoarea găsită, aflu numărul de pixeli albi și calculez suprafața tumorii ca fiind: </a:t>
                </a:r>
              </a:p>
              <a:p>
                <a:pPr marL="457200" lvl="1" indent="0" algn="ctr">
                  <a:buNone/>
                </a:pPr>
                <a:r>
                  <a:rPr lang="ro-RO" b="1" dirty="0">
                    <a:solidFill>
                      <a:schemeClr val="tx1"/>
                    </a:solidFill>
                  </a:rPr>
                  <a:t>	 </a:t>
                </a:r>
                <a14:m>
                  <m:oMath xmlns:m="http://schemas.openxmlformats.org/officeDocument/2006/math">
                    <m:r>
                      <a:rPr lang="ro-RO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ro-RO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𝟐𝟔𝟒</m:t>
                    </m:r>
                    <m:r>
                      <a:rPr lang="ro-RO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ro-RO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𝒏𝒖𝒎</m:t>
                        </m:r>
                        <m:r>
                          <a:rPr lang="ro-RO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ă</m:t>
                        </m:r>
                        <m:r>
                          <a:rPr lang="ro-RO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𝒓𝒖𝒍</m:t>
                        </m:r>
                        <m:r>
                          <a:rPr lang="ro-RO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𝒅𝒆</m:t>
                        </m:r>
                        <m:r>
                          <a:rPr lang="ro-RO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𝒑𝒊𝒙𝒆𝒍𝒊</m:t>
                        </m:r>
                        <m:r>
                          <a:rPr lang="ro-RO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𝒂𝒍𝒃𝒊</m:t>
                        </m:r>
                      </m:e>
                    </m:rad>
                  </m:oMath>
                </a14:m>
                <a:endParaRPr lang="ro-RO" b="1" dirty="0">
                  <a:solidFill>
                    <a:schemeClr val="tx1"/>
                  </a:solidFill>
                </a:endParaRPr>
              </a:p>
              <a:p>
                <a:pPr marL="457200" lvl="1" indent="0" algn="ctr">
                  <a:buNone/>
                </a:pPr>
                <a:r>
                  <a:rPr lang="ro-RO" b="1" dirty="0">
                    <a:solidFill>
                      <a:schemeClr val="tx1"/>
                    </a:solidFill>
                  </a:rPr>
                  <a:t>1 pixel = 0.264 mm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CFDE7-1E47-6F48-B867-D360B4FEF2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9499" y="3048001"/>
                <a:ext cx="8284087" cy="3809999"/>
              </a:xfrm>
              <a:blipFill>
                <a:blip r:embed="rId3"/>
                <a:stretch>
                  <a:fillRect t="-1000" r="-122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220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>
            <a:extLst>
              <a:ext uri="{FF2B5EF4-FFF2-40B4-BE49-F238E27FC236}">
                <a16:creationId xmlns:a16="http://schemas.microsoft.com/office/drawing/2014/main" id="{C0F4014E-6BAF-4F6C-B8CE-81A4D8F88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B891C919-1CCE-4DE8-BCB6-6D4A823AB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12">
            <a:extLst>
              <a:ext uri="{FF2B5EF4-FFF2-40B4-BE49-F238E27FC236}">
                <a16:creationId xmlns:a16="http://schemas.microsoft.com/office/drawing/2014/main" id="{845D3C1D-A85C-44EE-A21E-2DAAEC79F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14">
            <a:extLst>
              <a:ext uri="{FF2B5EF4-FFF2-40B4-BE49-F238E27FC236}">
                <a16:creationId xmlns:a16="http://schemas.microsoft.com/office/drawing/2014/main" id="{1272C03D-FF5F-4787-9923-252D8F950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28" name="Picture 16">
            <a:extLst>
              <a:ext uri="{FF2B5EF4-FFF2-40B4-BE49-F238E27FC236}">
                <a16:creationId xmlns:a16="http://schemas.microsoft.com/office/drawing/2014/main" id="{809E94B5-14C4-4FFC-A641-4DD9C0733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29" name="Rectangle 18">
            <a:extLst>
              <a:ext uri="{FF2B5EF4-FFF2-40B4-BE49-F238E27FC236}">
                <a16:creationId xmlns:a16="http://schemas.microsoft.com/office/drawing/2014/main" id="{D987E165-75F1-443C-9A05-ADC511C33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9F584C-6B29-9C4D-A945-DEA4594334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9091" r="18383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D06CEF-4870-5B48-8F4E-98164E99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Clasificarea tumorilor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6874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5A93F1-D9E4-8643-81DD-469A82D16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62" y="438714"/>
            <a:ext cx="9994755" cy="33232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27702-C54D-AB49-B03A-7CA3CE59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376" y="1482173"/>
            <a:ext cx="3870698" cy="1946827"/>
          </a:xfrm>
        </p:spPr>
        <p:txBody>
          <a:bodyPr anchor="b">
            <a:normAutofit/>
          </a:bodyPr>
          <a:lstStyle/>
          <a:p>
            <a:r>
              <a:rPr lang="ro-RO" sz="4000" b="1" dirty="0">
                <a:solidFill>
                  <a:schemeClr val="bg1"/>
                </a:solidFill>
              </a:rPr>
              <a:t>Fundamentele clasificatorului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B5D16-9653-AD4B-BCEA-B22A89B93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394" y="4218040"/>
            <a:ext cx="10531218" cy="220124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o-RO" dirty="0"/>
              <a:t>	 </a:t>
            </a:r>
            <a:r>
              <a:rPr lang="ro-RO" sz="2200" dirty="0"/>
              <a:t>	Utilizarea unor valori singulare de o astfel de descompunere ne permite să reprezentăm imaginea cu un set mai mic de valori, care poate păstra cele mai importante caracteristici ale imaginii originale, aceste valori numite valori singulare.</a:t>
            </a:r>
          </a:p>
          <a:p>
            <a:pPr marL="0" indent="0">
              <a:buNone/>
            </a:pPr>
            <a:r>
              <a:rPr lang="ro-RO" sz="2200" dirty="0"/>
              <a:t>	Fiecare valoare singulară identifică luminanța imaginii în timp ce perechea de vectori singulari (coloanele din U și V) specifică geometria imaginii.</a:t>
            </a: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13039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04000"/>
                <a:satMod val="128000"/>
                <a:lumMod val="104000"/>
              </a:schemeClr>
            </a:gs>
            <a:gs pos="100000">
              <a:schemeClr val="bg1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">
            <a:extLst>
              <a:ext uri="{FF2B5EF4-FFF2-40B4-BE49-F238E27FC236}">
                <a16:creationId xmlns:a16="http://schemas.microsoft.com/office/drawing/2014/main" id="{3194879E-A006-49E4-BE75-AE010CDE1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grayscl/>
          </a:blip>
          <a:srcRect t="2719" b="13012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7E0034-F9BD-594B-B13B-85C339894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ro-RO"/>
              <a:t>Clasificarea tumorilor pe baza valorilor singulare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F2402-F734-5947-9B25-42BE32EEA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545023" cy="4495366"/>
          </a:xfrm>
        </p:spPr>
        <p:txBody>
          <a:bodyPr>
            <a:normAutofit/>
          </a:bodyPr>
          <a:lstStyle/>
          <a:p>
            <a:r>
              <a:rPr lang="ro-RO" sz="2400" dirty="0"/>
              <a:t>Metoda propusă constă din două etape, mai întâi algoritmul trebuie învățat cu imagini RMN normale, benigne și maligne ale creierului pentru a calcula valoarea de bază pentru fiecare tip de tumoră din valori singulare.</a:t>
            </a:r>
          </a:p>
          <a:p>
            <a:r>
              <a:rPr lang="ro-RO" sz="2400" dirty="0"/>
              <a:t>În a doua etapă, algoritmul clasifică imaginile RMN ale creierului în funcție de valori singulare.</a:t>
            </a:r>
          </a:p>
        </p:txBody>
      </p:sp>
    </p:spTree>
    <p:extLst>
      <p:ext uri="{BB962C8B-B14F-4D97-AF65-F5344CB8AC3E}">
        <p14:creationId xmlns:p14="http://schemas.microsoft.com/office/powerpoint/2010/main" val="311229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8DAE2F-1318-E242-B32E-A52C9FB0A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o-RO" sz="3300" dirty="0">
                <a:solidFill>
                  <a:srgbClr val="FFFFFF"/>
                </a:solidFill>
              </a:rPr>
              <a:t>Prima etapă (stadiul de învățare / training) </a:t>
            </a:r>
            <a:br>
              <a:rPr lang="ro-RO" sz="3300" dirty="0">
                <a:solidFill>
                  <a:srgbClr val="FFFFFF"/>
                </a:solidFill>
              </a:rPr>
            </a:br>
            <a:endParaRPr lang="ro-RO" sz="33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98562-119A-3E42-AA83-85E725D93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910" y="2448232"/>
            <a:ext cx="10913806" cy="44097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ro-RO" dirty="0"/>
              <a:t>Pasul 1: Încarc imagini RMN din dintr-o categorie specifică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ro-RO" dirty="0"/>
              <a:t>Pasul 2: Redimensionez imaginea RMN, mai exact o măresc, pentru a avea mai multă informație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ro-RO" dirty="0"/>
              <a:t>Pasul 3: Convertesc imaginea într-o imagine gri (dacă imaginea este color)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ro-RO" dirty="0"/>
              <a:t>Pasul 4: Pentru fiecare imagine calculez descompunerea valorii singulare [U S V]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ro-RO" dirty="0"/>
              <a:t>Pasul 5: Extrag valorile diagonale din matricea S care reprezintă valori singulare 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ro-RO" dirty="0"/>
              <a:t>Pasul 6: Calculez norma valorilor singulare pentru fiecare imagine și pun valorile într-un vector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ro-RO" dirty="0"/>
              <a:t>Pasul 7: Calculez valoarea medie a vectorului pentru a fi valoarea de comparație pentru clasificare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ro-RO" dirty="0"/>
              <a:t>Pasul 8: Repet procedeul pentru toate cele 3 tipuri de tumoare</a:t>
            </a:r>
          </a:p>
        </p:txBody>
      </p:sp>
    </p:spTree>
    <p:extLst>
      <p:ext uri="{BB962C8B-B14F-4D97-AF65-F5344CB8AC3E}">
        <p14:creationId xmlns:p14="http://schemas.microsoft.com/office/powerpoint/2010/main" val="3902218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1EBAA-543A-9C42-9E83-5071C51CD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ro-RO">
                <a:solidFill>
                  <a:srgbClr val="FFFFFF"/>
                </a:solidFill>
              </a:rPr>
              <a:t>A doua etapă (etapa de clasificare)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501BF-7582-DA49-B202-41E3BDFC3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912" y="1474840"/>
            <a:ext cx="6748803" cy="46419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ro-RO" dirty="0"/>
              <a:t>Pasul 1: Încarc imaginea RMN de clasificat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ro-RO" dirty="0"/>
              <a:t>Pasul 2: Redimensionez imaginea RMN, la fel ca pe cele din etapa de training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ro-RO" dirty="0"/>
              <a:t>Pasul 3: Convertesc imaginea într-o imagine gri (dacă imaginea este color)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ro-RO" dirty="0"/>
              <a:t>Pasul 4: Pentru fiecare imagine calculez descompunerea valorii singulare [U S V]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ro-RO" dirty="0"/>
              <a:t>Pasul 5: Extrag valorile diagonale din matricea S care reprezintă valori singulare 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ro-RO" dirty="0"/>
              <a:t>Pasul 6: Calculez norma valorilor singulare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ro-RO" dirty="0"/>
              <a:t>Pasul 7: Clasific în normal, benign sau malign verificând de ce medie se aproprie cel mai mult norma imaginii</a:t>
            </a:r>
          </a:p>
        </p:txBody>
      </p:sp>
    </p:spTree>
    <p:extLst>
      <p:ext uri="{BB962C8B-B14F-4D97-AF65-F5344CB8AC3E}">
        <p14:creationId xmlns:p14="http://schemas.microsoft.com/office/powerpoint/2010/main" val="807637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F4014E-6BAF-4F6C-B8CE-81A4D8F88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91C919-1CCE-4DE8-BCB6-6D4A823AB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45D3C1D-A85C-44EE-A21E-2DAAEC79F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72C03D-FF5F-4787-9923-252D8F950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9E94B5-14C4-4FFC-A641-4DD9C0733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987E165-75F1-443C-9A05-ADC511C33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52472-0880-4307-9A3E-6C45B8A24E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29774" r="9091" b="2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5901AE-86AB-B846-A578-B5DD2410D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>
                <a:solidFill>
                  <a:schemeClr val="tx1"/>
                </a:solidFill>
              </a:rPr>
              <a:t>Setul de date pentru antrenament</a:t>
            </a:r>
            <a:br>
              <a:rPr lang="en-US" sz="5600">
                <a:solidFill>
                  <a:schemeClr val="tx1"/>
                </a:solidFill>
              </a:rPr>
            </a:br>
            <a:br>
              <a:rPr lang="en-US" sz="5600">
                <a:solidFill>
                  <a:schemeClr val="tx1"/>
                </a:solidFill>
              </a:rPr>
            </a:br>
            <a:endParaRPr lang="en-US" sz="56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40A57-7487-0E43-BADD-4063E1FAA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/>
              <a:t>Folosesc câte 20 de imagini RMN pentru fiecare tip de tumoare: normală, benignă și malignă.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61957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AD469E-DDC1-4598-8D2B-37EDB1754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7A0036-B1EA-413D-9B13-228364CBF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BD2A6-3783-7942-90F0-E0A4EEFC1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95728"/>
            <a:ext cx="6557921" cy="767688"/>
          </a:xfrm>
        </p:spPr>
        <p:txBody>
          <a:bodyPr anchor="b">
            <a:normAutofit fontScale="90000"/>
          </a:bodyPr>
          <a:lstStyle/>
          <a:p>
            <a:r>
              <a:rPr lang="ro-RO" sz="2800" b="1" dirty="0"/>
              <a:t>Testarea clasificatorului</a:t>
            </a:r>
            <a:br>
              <a:rPr lang="ro-RO" sz="2800" b="1" dirty="0"/>
            </a:br>
            <a:endParaRPr lang="ro-RO" sz="28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DF1138-5525-4EF6-8245-FF3D24E3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4959C-D333-2942-80A3-AE8D1DB5D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932" y="1447800"/>
            <a:ext cx="6920429" cy="5114472"/>
          </a:xfrm>
        </p:spPr>
        <p:txBody>
          <a:bodyPr anchor="t">
            <a:normAutofit/>
          </a:bodyPr>
          <a:lstStyle/>
          <a:p>
            <a:r>
              <a:rPr lang="ro-RO" sz="2400" dirty="0"/>
              <a:t>Am folosit câte 20 de MRI din fiecare categorie.</a:t>
            </a:r>
          </a:p>
          <a:p>
            <a:r>
              <a:rPr lang="ro-RO" sz="2400" dirty="0"/>
              <a:t>După testarea fiecărei categorii, am observat că în majoritatea cazurilor clasificatorul reușește să identifice RMN-urile care prezintă tumoare și cele care nu au, dar se mai creează confuzii între cele benigne și maligne.</a:t>
            </a:r>
          </a:p>
        </p:txBody>
      </p:sp>
    </p:spTree>
    <p:extLst>
      <p:ext uri="{BB962C8B-B14F-4D97-AF65-F5344CB8AC3E}">
        <p14:creationId xmlns:p14="http://schemas.microsoft.com/office/powerpoint/2010/main" val="3210468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6E33-767F-1B4F-A348-CF443F63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392" y="231060"/>
            <a:ext cx="3307744" cy="1641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o-RO" sz="3300" dirty="0"/>
              <a:t>Rezultatele clasificatorului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6F627-20F9-2F48-A178-5D2A46D5E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392" y="1519084"/>
            <a:ext cx="4643647" cy="437535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o-RO" dirty="0"/>
              <a:t>Pentru RMN-urile normale:</a:t>
            </a:r>
          </a:p>
          <a:p>
            <a:pPr lvl="2">
              <a:lnSpc>
                <a:spcPct val="90000"/>
              </a:lnSpc>
            </a:pPr>
            <a:r>
              <a:rPr lang="ro-RO" sz="2000" dirty="0"/>
              <a:t>Normal: 13/20 – 65%</a:t>
            </a:r>
          </a:p>
          <a:p>
            <a:pPr lvl="2">
              <a:lnSpc>
                <a:spcPct val="90000"/>
              </a:lnSpc>
            </a:pPr>
            <a:r>
              <a:rPr lang="ro-RO" sz="2000" dirty="0"/>
              <a:t>Benign: 5/20 – 25%</a:t>
            </a:r>
          </a:p>
          <a:p>
            <a:pPr lvl="2">
              <a:lnSpc>
                <a:spcPct val="90000"/>
              </a:lnSpc>
            </a:pPr>
            <a:r>
              <a:rPr lang="ro-RO" sz="2000" dirty="0"/>
              <a:t>Malign: 2/20 – 5%</a:t>
            </a:r>
          </a:p>
          <a:p>
            <a:pPr>
              <a:lnSpc>
                <a:spcPct val="90000"/>
              </a:lnSpc>
            </a:pPr>
            <a:r>
              <a:rPr lang="ro-RO" dirty="0"/>
              <a:t>Pentru RMN-urile benigne:</a:t>
            </a:r>
          </a:p>
          <a:p>
            <a:pPr lvl="2">
              <a:lnSpc>
                <a:spcPct val="90000"/>
              </a:lnSpc>
            </a:pPr>
            <a:r>
              <a:rPr lang="ro-RO" sz="2000" dirty="0"/>
              <a:t>Normal: 2/20 – 10%</a:t>
            </a:r>
          </a:p>
          <a:p>
            <a:pPr lvl="2">
              <a:lnSpc>
                <a:spcPct val="90000"/>
              </a:lnSpc>
            </a:pPr>
            <a:r>
              <a:rPr lang="ro-RO" sz="2000" dirty="0"/>
              <a:t>Benign: 11/20 – 55%</a:t>
            </a:r>
          </a:p>
          <a:p>
            <a:pPr lvl="2">
              <a:lnSpc>
                <a:spcPct val="90000"/>
              </a:lnSpc>
            </a:pPr>
            <a:r>
              <a:rPr lang="ro-RO" sz="2000" dirty="0"/>
              <a:t>Malign: 7/20 – 35%</a:t>
            </a:r>
          </a:p>
          <a:p>
            <a:pPr>
              <a:lnSpc>
                <a:spcPct val="90000"/>
              </a:lnSpc>
            </a:pPr>
            <a:r>
              <a:rPr lang="ro-RO" dirty="0"/>
              <a:t>Pentru RMN-urile maligne:</a:t>
            </a:r>
          </a:p>
          <a:p>
            <a:pPr lvl="2">
              <a:lnSpc>
                <a:spcPct val="90000"/>
              </a:lnSpc>
            </a:pPr>
            <a:r>
              <a:rPr lang="ro-RO" sz="2000" dirty="0"/>
              <a:t>Normal: 6/20 – 30%</a:t>
            </a:r>
          </a:p>
          <a:p>
            <a:pPr lvl="2">
              <a:lnSpc>
                <a:spcPct val="90000"/>
              </a:lnSpc>
            </a:pPr>
            <a:r>
              <a:rPr lang="ro-RO" sz="2000" dirty="0"/>
              <a:t>Benign: 3/20 – 15%</a:t>
            </a:r>
          </a:p>
          <a:p>
            <a:pPr lvl="2">
              <a:lnSpc>
                <a:spcPct val="90000"/>
              </a:lnSpc>
            </a:pPr>
            <a:r>
              <a:rPr lang="ro-RO" sz="2000" dirty="0"/>
              <a:t>Malign: 11/20 – 55%</a:t>
            </a:r>
          </a:p>
          <a:p>
            <a:pPr lvl="2">
              <a:lnSpc>
                <a:spcPct val="90000"/>
              </a:lnSpc>
            </a:pPr>
            <a:endParaRPr lang="ro-RO" sz="2000" dirty="0"/>
          </a:p>
          <a:p>
            <a:pPr lvl="2">
              <a:lnSpc>
                <a:spcPct val="90000"/>
              </a:lnSpc>
            </a:pPr>
            <a:endParaRPr lang="ro-RO" sz="2000" dirty="0"/>
          </a:p>
          <a:p>
            <a:pPr marL="914400" lvl="2" indent="0">
              <a:lnSpc>
                <a:spcPct val="90000"/>
              </a:lnSpc>
              <a:buNone/>
            </a:pPr>
            <a:endParaRPr lang="ro-RO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CD795-7FFF-4AB8-B31B-3F59D4E7D5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0" r="37624" b="2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92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C191-C720-EE4B-848C-EC620DB3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294969"/>
            <a:ext cx="3307744" cy="1641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o-RO" sz="3300" dirty="0"/>
              <a:t>Acuratețea clasificatorului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58215-4CFB-EB44-B0A8-4D6CD82EC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052" y="1651819"/>
            <a:ext cx="5220929" cy="55896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o-RO" sz="2400" dirty="0"/>
              <a:t>Din cele 60 de poze, clasificatorul a reușit să clasifice complet corect  (adică RMN nu prezinta tumoare, este normal, RMN prezinta tumoare benigna sau tumoare maligna) 35 de imagini RMN (58,33%) și parțial corect (adică RMN normal sau prezintă o tumoare), 45 de imagini RMN(75%).</a:t>
            </a:r>
          </a:p>
          <a:p>
            <a:pPr>
              <a:lnSpc>
                <a:spcPct val="90000"/>
              </a:lnSpc>
            </a:pPr>
            <a:endParaRPr lang="ro-RO" sz="1900" dirty="0"/>
          </a:p>
          <a:p>
            <a:pPr>
              <a:lnSpc>
                <a:spcPct val="90000"/>
              </a:lnSpc>
            </a:pPr>
            <a:endParaRPr lang="ro-RO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AD392-2890-417F-8A05-FFF9A2EBC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98" r="7283" b="-1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27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9121B6-CC83-4529-87ED-89AE1AD34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F48C3783-EF6E-445F-A78D-9DE1771B0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16A7A-FD5D-9843-977A-4EDCABC2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ro-RO">
                <a:solidFill>
                  <a:srgbClr val="EBEBEB"/>
                </a:solidFill>
              </a:rPr>
              <a:t>CUPRINS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7DCDB-78ED-480D-8CA0-9930E8F29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1F48B6A-C55F-4FD5-9034-DC9867D02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D8871F3-D9C0-42C8-8078-0C032A368E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8422452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1679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CCD1F-D8B8-C44D-81A3-4D9CEEAEF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611" y="358878"/>
            <a:ext cx="3307744" cy="1641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o-RO" sz="3600" dirty="0"/>
              <a:t>Interpretarea rezultatelor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FF110-16AF-4B47-A63A-A60A7FDFE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42" r="22071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B4359-39F7-0841-B49B-413C82EBC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5126" y="1843549"/>
            <a:ext cx="5115597" cy="46555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o-RO" sz="2400" dirty="0"/>
              <a:t>După multiple teste am observat că RMN-urile care prezintă o tumoare malignă de dimensiuni reduse sunt confundate cu cele normale sau RMN-urile normale sunt confundate cu cele cu tumoare malignă din cauza aspectului mai luminos.</a:t>
            </a:r>
          </a:p>
          <a:p>
            <a:pPr>
              <a:lnSpc>
                <a:spcPct val="90000"/>
              </a:lnSpc>
            </a:pPr>
            <a:r>
              <a:rPr lang="ro-RO" sz="2400" dirty="0"/>
              <a:t>Metoda propusă folosind DVS  pentru clasificarea imaginilor RMN produce o precizie de clasificare preponderent bună</a:t>
            </a:r>
            <a:r>
              <a:rPr lang="ro-RO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0021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F4014E-6BAF-4F6C-B8CE-81A4D8F88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91C919-1CCE-4DE8-BCB6-6D4A823AB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45D3C1D-A85C-44EE-A21E-2DAAEC79F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72C03D-FF5F-4787-9923-252D8F950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9E94B5-14C4-4FFC-A641-4DD9C0733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987E165-75F1-443C-9A05-ADC511C33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05359-DB49-6A4E-87AC-15A6BE231D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9091" r="18383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65373-5ADD-8240-BE5B-C3C8C8427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1852" y="-903272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 err="1">
                <a:solidFill>
                  <a:schemeClr val="tx1"/>
                </a:solidFill>
              </a:rPr>
              <a:t>Implementarea</a:t>
            </a:r>
            <a:r>
              <a:rPr lang="en-US" sz="7200" dirty="0">
                <a:solidFill>
                  <a:schemeClr val="tx1"/>
                </a:solidFill>
              </a:rPr>
              <a:t> </a:t>
            </a:r>
            <a:r>
              <a:rPr lang="en-US" sz="7200" dirty="0" err="1">
                <a:solidFill>
                  <a:schemeClr val="tx1"/>
                </a:solidFill>
              </a:rPr>
              <a:t>aplicției</a:t>
            </a:r>
            <a:r>
              <a:rPr lang="en-US" sz="7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125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308E8-548A-4045-A0A7-3C6B57B0F9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2B1435E-BAB8-43AB-AF6A-C15D437DC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C9A5A8-B52A-8C44-8973-A4B68F4F7E0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699" y="128848"/>
            <a:ext cx="2894400" cy="12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96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497C-5555-464B-B23E-0485FD63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ro-RO"/>
              <a:t>Bibliografie</a:t>
            </a:r>
            <a:endParaRPr lang="ro-RO" dirty="0"/>
          </a:p>
        </p:txBody>
      </p:sp>
      <p:pic>
        <p:nvPicPr>
          <p:cNvPr id="48" name="Picture 4">
            <a:extLst>
              <a:ext uri="{FF2B5EF4-FFF2-40B4-BE49-F238E27FC236}">
                <a16:creationId xmlns:a16="http://schemas.microsoft.com/office/drawing/2014/main" id="{FE7CC5DD-0701-4087-9665-7DE9B4DDB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73" r="32852" b="-1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CBE418AF-82BD-4321-9C94-DE266A5D6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B277A-0768-9144-BDED-0ABA445BD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2438400"/>
            <a:ext cx="4802031" cy="3809999"/>
          </a:xfrm>
        </p:spPr>
        <p:txBody>
          <a:bodyPr>
            <a:normAutofit/>
          </a:bodyPr>
          <a:lstStyle/>
          <a:p>
            <a:r>
              <a:rPr lang="ro-RO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https://www.ijarcce.com/upload/2016/august-16/IJARCCE%20116.pdf</a:t>
            </a:r>
            <a:endParaRPr lang="ro-RO"/>
          </a:p>
          <a:p>
            <a:r>
              <a:rPr lang="ro-RO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https://www.semanticscholar.org/paper/Brain-Tumor-Classification-Based-on-Singular-Value-Abbadi-Kadhim/5c3753ec857cb58b747e1f5f2a5b1e3ad226f9b4</a:t>
            </a:r>
            <a:endParaRPr lang="ro-RO"/>
          </a:p>
          <a:p>
            <a:r>
              <a:rPr lang="ro-RO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https://www.isical.ac.in/~ash/subudhi_mgr_2016.pdf</a:t>
            </a:r>
            <a:endParaRPr lang="ro-RO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91404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3CC8D252-8044-458D-A776-6A5833FE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84AA69-7728-499C-8FA7-A3FCA738E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79760FB8-CC91-426C-9EF3-A58786866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E274F2C-FBD9-4A60-B6A0-FB7532F59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543DFE3-F007-48D9-A223-F7351802D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9E7EBD1-9868-4F2F-B4FF-A89B93CFB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CDB7CED-5C5C-460F-ACCE-D20224234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5513EDF-088F-0449-8269-8552D91962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4" r="-3" b="-3"/>
          <a:stretch/>
        </p:blipFill>
        <p:spPr>
          <a:xfrm>
            <a:off x="390674" y="438763"/>
            <a:ext cx="3843865" cy="4461843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CAFB6C-117A-4524-8020-0D1DA6872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084" y="1010265"/>
            <a:ext cx="0" cy="4837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3D0DEFA6-AD16-1340-AF04-743C9CF939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18" r="6050" b="2"/>
          <a:stretch/>
        </p:blipFill>
        <p:spPr>
          <a:xfrm>
            <a:off x="4804409" y="1010265"/>
            <a:ext cx="6832067" cy="483398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A78A2AE-9CF5-46A8-BB2C-804EDCD74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9404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F4014E-6BAF-4F6C-B8CE-81A4D8F88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91C919-1CCE-4DE8-BCB6-6D4A823AB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45D3C1D-A85C-44EE-A21E-2DAAEC79F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72C03D-FF5F-4787-9923-252D8F950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9E94B5-14C4-4FFC-A641-4DD9C0733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987E165-75F1-443C-9A05-ADC511C33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indoor, table, sitting, blue&#10;&#10;Description automatically generated">
            <a:extLst>
              <a:ext uri="{FF2B5EF4-FFF2-40B4-BE49-F238E27FC236}">
                <a16:creationId xmlns:a16="http://schemas.microsoft.com/office/drawing/2014/main" id="{9571076F-CD41-B444-B11A-5183210A36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9091" r="103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7273D6-287B-5C4B-A990-39EB6732D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 err="1">
                <a:solidFill>
                  <a:schemeClr val="tx1"/>
                </a:solidFill>
              </a:rPr>
              <a:t>Identificarea</a:t>
            </a:r>
            <a:r>
              <a:rPr lang="en-US" sz="7200" dirty="0">
                <a:solidFill>
                  <a:schemeClr val="tx1"/>
                </a:solidFill>
              </a:rPr>
              <a:t> </a:t>
            </a:r>
            <a:r>
              <a:rPr lang="en-US" sz="7200" dirty="0" err="1">
                <a:solidFill>
                  <a:schemeClr val="tx1"/>
                </a:solidFill>
              </a:rPr>
              <a:t>tumorii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759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715DC6F-052E-4EDE-A74B-047632EA1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15B249B-C1B9-4C06-93BC-5B0FE82FC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5F27C211-3B72-4D83-B617-D63B404AD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63669BB-B593-41AA-88AF-DF4F5E26B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A95CA20-A5B7-4232-9498-E1325736C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8B24F55B-6511-4781-950F-F000AB52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9121B6-CC83-4529-87ED-89AE1AD34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F48C3783-EF6E-445F-A78D-9DE1771B0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E1808-40E3-4E40-8E15-D98E6602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35" y="629267"/>
            <a:ext cx="10668000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dirty="0" err="1">
                <a:solidFill>
                  <a:srgbClr val="EBEBEB"/>
                </a:solidFill>
              </a:rPr>
              <a:t>Segmentarea</a:t>
            </a:r>
            <a:r>
              <a:rPr lang="en-US" sz="3300" b="1" dirty="0">
                <a:solidFill>
                  <a:srgbClr val="EBEBEB"/>
                </a:solidFill>
              </a:rPr>
              <a:t> </a:t>
            </a:r>
            <a:r>
              <a:rPr lang="en-US" sz="3300" b="1" dirty="0" err="1">
                <a:solidFill>
                  <a:srgbClr val="EBEBEB"/>
                </a:solidFill>
              </a:rPr>
              <a:t>imaginilor</a:t>
            </a:r>
            <a:r>
              <a:rPr lang="en-US" sz="3300" b="1" dirty="0">
                <a:solidFill>
                  <a:srgbClr val="EBEBEB"/>
                </a:solidFill>
              </a:rPr>
              <a:t> cu </a:t>
            </a:r>
            <a:r>
              <a:rPr lang="en-US" sz="3300" b="1" dirty="0" err="1">
                <a:solidFill>
                  <a:srgbClr val="EBEBEB"/>
                </a:solidFill>
              </a:rPr>
              <a:t>algoritmul</a:t>
            </a:r>
            <a:r>
              <a:rPr lang="en-US" sz="3300" b="1" dirty="0">
                <a:solidFill>
                  <a:srgbClr val="EBEBEB"/>
                </a:solidFill>
              </a:rPr>
              <a:t>: K‐means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CB7DCDB-78ED-480D-8CA0-9930E8F29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11F48B6A-C55F-4FD5-9034-DC9867D02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5792F197-1F67-44A8-984D-CBD4E556B1B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0430923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339741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8F9180-7172-4748-9542-C432F3B3D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170" y="99454"/>
            <a:ext cx="8911687" cy="635064"/>
          </a:xfrm>
        </p:spPr>
        <p:txBody>
          <a:bodyPr>
            <a:normAutofit fontScale="90000"/>
          </a:bodyPr>
          <a:lstStyle/>
          <a:p>
            <a:r>
              <a:rPr lang="ro-RO" b="1" dirty="0"/>
              <a:t>Algoritm K-</a:t>
            </a:r>
            <a:r>
              <a:rPr lang="ro-RO" b="1" dirty="0" err="1"/>
              <a:t>Means</a:t>
            </a:r>
            <a:r>
              <a:rPr lang="ro-RO" b="1" dirty="0"/>
              <a:t> Implementare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C3D471-CC1D-5140-B724-2D1D79E67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8692" y="936885"/>
            <a:ext cx="7241645" cy="5373974"/>
          </a:xfrm>
        </p:spPr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FC099C6-C004-C744-BD24-7B199A54CD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DBB396-B380-7C4E-B000-F40A500F6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11" y="2362200"/>
            <a:ext cx="8140366" cy="3160734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82EE6559-ADD6-1645-856B-7B419D043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500" y="762932"/>
            <a:ext cx="3875089" cy="57808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46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4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16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3" name="Oval 18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20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5" name="Picture 22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6" name="Rectangle 24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6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0DBE6B-91EE-4941-AB50-6BF7EDE81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2714" y="643467"/>
            <a:ext cx="7846571" cy="5571066"/>
          </a:xfrm>
          <a:prstGeom prst="rect">
            <a:avLst/>
          </a:prstGeom>
        </p:spPr>
      </p:pic>
      <p:sp>
        <p:nvSpPr>
          <p:cNvPr id="38" name="Rectangle 28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700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CDB7CED-5C5C-460F-ACCE-D20224234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20718D-8BD6-C644-B1B9-41C815FC7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2" r="8938" b="1"/>
          <a:stretch/>
        </p:blipFill>
        <p:spPr>
          <a:xfrm>
            <a:off x="729780" y="489135"/>
            <a:ext cx="4948831" cy="557483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CAFB6C-117A-4524-8020-0D1DA6872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084" y="1010265"/>
            <a:ext cx="0" cy="4837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icture containing computer, laptop, phone&#10;&#10;Description automatically generated">
            <a:extLst>
              <a:ext uri="{FF2B5EF4-FFF2-40B4-BE49-F238E27FC236}">
                <a16:creationId xmlns:a16="http://schemas.microsoft.com/office/drawing/2014/main" id="{69D46CAD-695F-9444-B1FB-DED7AE0A4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43" r="20836"/>
          <a:stretch/>
        </p:blipFill>
        <p:spPr>
          <a:xfrm>
            <a:off x="6540625" y="604298"/>
            <a:ext cx="5386230" cy="543031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A78A2AE-9CF5-46A8-BB2C-804EDCD74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E3A86F-A8C4-0647-8976-564CF8EBC6A5}"/>
              </a:ext>
            </a:extLst>
          </p:cNvPr>
          <p:cNvSpPr txBox="1"/>
          <p:nvPr/>
        </p:nvSpPr>
        <p:spPr>
          <a:xfrm>
            <a:off x="2175595" y="6203500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o-RO" sz="2000" b="1" dirty="0"/>
              <a:t>Imagine originala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34782D-4BBF-2B4A-B695-F2503A66D97F}"/>
              </a:ext>
            </a:extLst>
          </p:cNvPr>
          <p:cNvSpPr txBox="1"/>
          <p:nvPr/>
        </p:nvSpPr>
        <p:spPr>
          <a:xfrm>
            <a:off x="7964783" y="6203500"/>
            <a:ext cx="235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o-RO" sz="2000" b="1" dirty="0"/>
              <a:t>Imagine rezultata</a:t>
            </a:r>
          </a:p>
        </p:txBody>
      </p:sp>
    </p:spTree>
    <p:extLst>
      <p:ext uri="{BB962C8B-B14F-4D97-AF65-F5344CB8AC3E}">
        <p14:creationId xmlns:p14="http://schemas.microsoft.com/office/powerpoint/2010/main" val="2861631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2753EF2A-E126-4B21-AC3D-7BF4258F6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BC4FB4-19BD-4626-A293-D8411F0E2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6BAB8189-D27D-423E-B154-5E4DFD3F5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122E102-9E03-43D3-B783-795507F4D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AF0C8C1-0967-4B1A-9850-8B4AF2F3F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DD20243-46C6-46E5-A705-B67ADDC8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70268-E147-EB46-B4D0-71899A0D6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1645920"/>
            <a:ext cx="3522879" cy="44708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200">
                <a:solidFill>
                  <a:srgbClr val="FFFFFF"/>
                </a:solidFill>
              </a:rPr>
              <a:t>Dezavantaje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>
                <a:solidFill>
                  <a:srgbClr val="FFFFFF"/>
                </a:solidFill>
              </a:rPr>
              <a:t>algoritm</a:t>
            </a:r>
            <a:r>
              <a:rPr lang="en-US" sz="4200" dirty="0">
                <a:solidFill>
                  <a:srgbClr val="FFFFFF"/>
                </a:solidFill>
              </a:rPr>
              <a:t>       K-MEANS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562D91-0A6A-A641-A7E2-0D2B2379A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0811" y="991830"/>
            <a:ext cx="7241292" cy="6017341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90000"/>
              </a:lnSpc>
              <a:buFont typeface="Wingdings 3" charset="2"/>
              <a:buChar char=""/>
            </a:pPr>
            <a:endParaRPr lang="en-US" sz="11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1.</a:t>
            </a:r>
            <a:r>
              <a:rPr lang="en-US" cap="none" dirty="0">
                <a:solidFill>
                  <a:schemeClr val="tx1"/>
                </a:solidFill>
              </a:rPr>
              <a:t>Rezultatul </a:t>
            </a:r>
            <a:r>
              <a:rPr lang="en-US" cap="none" dirty="0" err="1">
                <a:solidFill>
                  <a:schemeClr val="tx1"/>
                </a:solidFill>
              </a:rPr>
              <a:t>ar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putea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să</a:t>
            </a:r>
            <a:r>
              <a:rPr lang="en-US" cap="none" dirty="0">
                <a:solidFill>
                  <a:schemeClr val="tx1"/>
                </a:solidFill>
              </a:rPr>
              <a:t> nu fie </a:t>
            </a:r>
            <a:r>
              <a:rPr lang="en-US" cap="none" dirty="0" err="1">
                <a:solidFill>
                  <a:schemeClr val="tx1"/>
                </a:solidFill>
              </a:rPr>
              <a:t>optim</a:t>
            </a:r>
            <a:r>
              <a:rPr lang="en-US" cap="none" dirty="0">
                <a:solidFill>
                  <a:schemeClr val="tx1"/>
                </a:solidFill>
              </a:rPr>
              <a:t> la </a:t>
            </a:r>
            <a:r>
              <a:rPr lang="en-US" cap="none" dirty="0" err="1">
                <a:solidFill>
                  <a:schemeClr val="tx1"/>
                </a:solidFill>
              </a:rPr>
              <a:t>nivel</a:t>
            </a:r>
            <a:r>
              <a:rPr lang="en-US" cap="none" dirty="0">
                <a:solidFill>
                  <a:schemeClr val="tx1"/>
                </a:solidFill>
              </a:rPr>
              <a:t> global: nu </a:t>
            </a:r>
            <a:r>
              <a:rPr lang="en-US" cap="none" dirty="0" err="1">
                <a:solidFill>
                  <a:schemeClr val="tx1"/>
                </a:solidFill>
              </a:rPr>
              <a:t>putem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asigura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că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acest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algoritm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va</a:t>
            </a:r>
            <a:r>
              <a:rPr lang="en-US" cap="none" dirty="0">
                <a:solidFill>
                  <a:schemeClr val="tx1"/>
                </a:solidFill>
              </a:rPr>
              <a:t> duce la </a:t>
            </a:r>
            <a:r>
              <a:rPr lang="en-US" cap="none" dirty="0" err="1">
                <a:solidFill>
                  <a:schemeClr val="tx1"/>
                </a:solidFill>
              </a:rPr>
              <a:t>cea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mai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bună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soluție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globală</a:t>
            </a:r>
            <a:r>
              <a:rPr lang="en-US" cap="none" dirty="0">
                <a:solidFill>
                  <a:schemeClr val="tx1"/>
                </a:solidFill>
              </a:rPr>
              <a:t>. </a:t>
            </a:r>
            <a:r>
              <a:rPr lang="en-US" cap="none" dirty="0" err="1">
                <a:solidFill>
                  <a:schemeClr val="tx1"/>
                </a:solidFill>
              </a:rPr>
              <a:t>Selectarea</a:t>
            </a:r>
            <a:r>
              <a:rPr lang="en-US" cap="none" dirty="0">
                <a:solidFill>
                  <a:schemeClr val="tx1"/>
                </a:solidFill>
              </a:rPr>
              <a:t>  </a:t>
            </a:r>
            <a:r>
              <a:rPr lang="en-US" cap="none" dirty="0" err="1">
                <a:solidFill>
                  <a:schemeClr val="tx1"/>
                </a:solidFill>
              </a:rPr>
              <a:t>centrelor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aleatorii</a:t>
            </a:r>
            <a:r>
              <a:rPr lang="en-US" cap="none" dirty="0">
                <a:solidFill>
                  <a:schemeClr val="tx1"/>
                </a:solidFill>
              </a:rPr>
              <a:t> la </a:t>
            </a:r>
            <a:r>
              <a:rPr lang="en-US" cap="none" dirty="0" err="1">
                <a:solidFill>
                  <a:schemeClr val="tx1"/>
                </a:solidFill>
              </a:rPr>
              <a:t>început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afectează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rezultatele</a:t>
            </a:r>
            <a:r>
              <a:rPr lang="en-US" cap="none" dirty="0">
                <a:solidFill>
                  <a:schemeClr val="tx1"/>
                </a:solidFill>
              </a:rPr>
              <a:t> finale </a:t>
            </a:r>
          </a:p>
          <a:p>
            <a:pPr>
              <a:lnSpc>
                <a:spcPct val="90000"/>
              </a:lnSpc>
              <a:buFont typeface="Wingdings 3" charset="2"/>
              <a:buChar char=""/>
            </a:pPr>
            <a:endParaRPr lang="en-US" cap="none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Font typeface="Wingdings 3" charset="2"/>
              <a:buChar char=""/>
            </a:pPr>
            <a:r>
              <a:rPr lang="en-US" cap="none" dirty="0">
                <a:solidFill>
                  <a:schemeClr val="tx1"/>
                </a:solidFill>
              </a:rPr>
              <a:t>2. </a:t>
            </a:r>
            <a:r>
              <a:rPr lang="en-US" cap="none" dirty="0" err="1">
                <a:solidFill>
                  <a:schemeClr val="tx1"/>
                </a:solidFill>
              </a:rPr>
              <a:t>Valoarea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lui</a:t>
            </a:r>
            <a:r>
              <a:rPr lang="en-US" cap="none" dirty="0">
                <a:solidFill>
                  <a:schemeClr val="tx1"/>
                </a:solidFill>
              </a:rPr>
              <a:t> K </a:t>
            </a:r>
            <a:r>
              <a:rPr lang="en-US" cap="none" dirty="0" err="1">
                <a:solidFill>
                  <a:schemeClr val="tx1"/>
                </a:solidFill>
              </a:rPr>
              <a:t>trebuie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să</a:t>
            </a:r>
            <a:r>
              <a:rPr lang="en-US" cap="none" dirty="0">
                <a:solidFill>
                  <a:schemeClr val="tx1"/>
                </a:solidFill>
              </a:rPr>
              <a:t> fie </a:t>
            </a:r>
            <a:r>
              <a:rPr lang="en-US" cap="none" dirty="0" err="1">
                <a:solidFill>
                  <a:schemeClr val="tx1"/>
                </a:solidFill>
              </a:rPr>
              <a:t>specificată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dinainte</a:t>
            </a:r>
            <a:r>
              <a:rPr lang="en-US" cap="none" dirty="0">
                <a:solidFill>
                  <a:schemeClr val="tx1"/>
                </a:solidFill>
              </a:rPr>
              <a:t>: nu </a:t>
            </a:r>
            <a:r>
              <a:rPr lang="en-US" cap="none" dirty="0" err="1">
                <a:solidFill>
                  <a:schemeClr val="tx1"/>
                </a:solidFill>
              </a:rPr>
              <a:t>este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posibil</a:t>
            </a:r>
            <a:r>
              <a:rPr lang="en-US" cap="none" dirty="0">
                <a:solidFill>
                  <a:schemeClr val="tx1"/>
                </a:solidFill>
              </a:rPr>
              <a:t> a se </a:t>
            </a:r>
            <a:r>
              <a:rPr lang="en-US" cap="none" dirty="0" err="1">
                <a:solidFill>
                  <a:schemeClr val="tx1"/>
                </a:solidFill>
              </a:rPr>
              <a:t>construi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atâtea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clustere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câte</a:t>
            </a:r>
            <a:r>
              <a:rPr lang="en-US" cap="none" dirty="0">
                <a:solidFill>
                  <a:schemeClr val="tx1"/>
                </a:solidFill>
              </a:rPr>
              <a:t> sunt </a:t>
            </a:r>
            <a:r>
              <a:rPr lang="en-US" cap="none" dirty="0" err="1">
                <a:solidFill>
                  <a:schemeClr val="tx1"/>
                </a:solidFill>
              </a:rPr>
              <a:t>poate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necesare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pentru</a:t>
            </a:r>
            <a:r>
              <a:rPr lang="en-US" cap="none" dirty="0">
                <a:solidFill>
                  <a:schemeClr val="tx1"/>
                </a:solidFill>
              </a:rPr>
              <a:t> a </a:t>
            </a:r>
            <a:r>
              <a:rPr lang="en-US" cap="none" dirty="0" err="1">
                <a:solidFill>
                  <a:schemeClr val="tx1"/>
                </a:solidFill>
              </a:rPr>
              <a:t>obține</a:t>
            </a:r>
            <a:r>
              <a:rPr lang="en-US" cap="none" dirty="0">
                <a:solidFill>
                  <a:schemeClr val="tx1"/>
                </a:solidFill>
              </a:rPr>
              <a:t> o </a:t>
            </a:r>
            <a:r>
              <a:rPr lang="en-US" cap="none" dirty="0" err="1">
                <a:solidFill>
                  <a:schemeClr val="tx1"/>
                </a:solidFill>
              </a:rPr>
              <a:t>eroare</a:t>
            </a:r>
            <a:r>
              <a:rPr lang="en-US" cap="none" dirty="0">
                <a:solidFill>
                  <a:schemeClr val="tx1"/>
                </a:solidFill>
              </a:rPr>
              <a:t> sub o </a:t>
            </a:r>
            <a:r>
              <a:rPr lang="en-US" cap="none" dirty="0" err="1">
                <a:solidFill>
                  <a:schemeClr val="tx1"/>
                </a:solidFill>
              </a:rPr>
              <a:t>toleranță</a:t>
            </a:r>
            <a:r>
              <a:rPr lang="en-US" cap="none" dirty="0">
                <a:solidFill>
                  <a:schemeClr val="tx1"/>
                </a:solidFill>
              </a:rPr>
              <a:t> data</a:t>
            </a:r>
          </a:p>
          <a:p>
            <a:pPr>
              <a:lnSpc>
                <a:spcPct val="90000"/>
              </a:lnSpc>
              <a:buFont typeface="Wingdings 3" charset="2"/>
              <a:buChar char=""/>
            </a:pPr>
            <a:endParaRPr lang="en-US" cap="none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Font typeface="Wingdings 3" charset="2"/>
              <a:buChar char=""/>
            </a:pPr>
            <a:r>
              <a:rPr lang="en-US" cap="none" dirty="0">
                <a:solidFill>
                  <a:schemeClr val="tx1"/>
                </a:solidFill>
              </a:rPr>
              <a:t>3. </a:t>
            </a:r>
            <a:r>
              <a:rPr lang="en-US" cap="none" dirty="0" err="1">
                <a:solidFill>
                  <a:schemeClr val="tx1"/>
                </a:solidFill>
              </a:rPr>
              <a:t>Funcționează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numai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pentru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limitele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liniare</a:t>
            </a:r>
            <a:endParaRPr lang="en-US" cap="none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Font typeface="Wingdings 3" charset="2"/>
              <a:buChar char=""/>
            </a:pPr>
            <a:endParaRPr lang="en-US" cap="none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Font typeface="Wingdings 3" charset="2"/>
              <a:buChar char=""/>
            </a:pPr>
            <a:r>
              <a:rPr lang="en-US" cap="none" dirty="0">
                <a:solidFill>
                  <a:schemeClr val="tx1"/>
                </a:solidFill>
              </a:rPr>
              <a:t>4. Lent </a:t>
            </a:r>
            <a:r>
              <a:rPr lang="en-US" cap="none" dirty="0" err="1">
                <a:solidFill>
                  <a:schemeClr val="tx1"/>
                </a:solidFill>
              </a:rPr>
              <a:t>pentru</a:t>
            </a:r>
            <a:r>
              <a:rPr lang="en-US" cap="none" dirty="0">
                <a:solidFill>
                  <a:schemeClr val="tx1"/>
                </a:solidFill>
              </a:rPr>
              <a:t> un </a:t>
            </a:r>
            <a:r>
              <a:rPr lang="en-US" cap="none" dirty="0" err="1">
                <a:solidFill>
                  <a:schemeClr val="tx1"/>
                </a:solidFill>
              </a:rPr>
              <a:t>număr</a:t>
            </a:r>
            <a:r>
              <a:rPr lang="en-US" cap="none" dirty="0">
                <a:solidFill>
                  <a:schemeClr val="tx1"/>
                </a:solidFill>
              </a:rPr>
              <a:t> mare de </a:t>
            </a:r>
            <a:r>
              <a:rPr lang="en-US" cap="none" dirty="0" err="1">
                <a:solidFill>
                  <a:schemeClr val="tx1"/>
                </a:solidFill>
              </a:rPr>
              <a:t>eșantioane</a:t>
            </a:r>
            <a:r>
              <a:rPr lang="en-US" cap="none" dirty="0">
                <a:solidFill>
                  <a:schemeClr val="tx1"/>
                </a:solidFill>
              </a:rPr>
              <a:t>: pe </a:t>
            </a:r>
            <a:r>
              <a:rPr lang="en-US" cap="none" dirty="0" err="1">
                <a:solidFill>
                  <a:schemeClr val="tx1"/>
                </a:solidFill>
              </a:rPr>
              <a:t>măsură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ce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acest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algoritm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accesează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fiecare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punct</a:t>
            </a:r>
            <a:r>
              <a:rPr lang="en-US" cap="none" dirty="0">
                <a:solidFill>
                  <a:schemeClr val="tx1"/>
                </a:solidFill>
              </a:rPr>
              <a:t> al </a:t>
            </a:r>
            <a:r>
              <a:rPr lang="en-US" cap="none" dirty="0" err="1">
                <a:solidFill>
                  <a:schemeClr val="tx1"/>
                </a:solidFill>
              </a:rPr>
              <a:t>setului</a:t>
            </a:r>
            <a:r>
              <a:rPr lang="en-US" cap="none" dirty="0">
                <a:solidFill>
                  <a:schemeClr val="tx1"/>
                </a:solidFill>
              </a:rPr>
              <a:t> de date, </a:t>
            </a:r>
            <a:r>
              <a:rPr lang="en-US" cap="none" dirty="0" err="1">
                <a:solidFill>
                  <a:schemeClr val="tx1"/>
                </a:solidFill>
              </a:rPr>
              <a:t>acesta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devine</a:t>
            </a:r>
            <a:r>
              <a:rPr lang="en-US" cap="none" dirty="0">
                <a:solidFill>
                  <a:schemeClr val="tx1"/>
                </a:solidFill>
              </a:rPr>
              <a:t> lent </a:t>
            </a:r>
            <a:r>
              <a:rPr lang="en-US" cap="none" dirty="0" err="1">
                <a:solidFill>
                  <a:schemeClr val="tx1"/>
                </a:solidFill>
              </a:rPr>
              <a:t>atunci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când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dimensiunea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eșantionului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crește</a:t>
            </a:r>
            <a:endParaRPr lang="en-US" cap="none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Font typeface="Wingdings 3" charset="2"/>
              <a:buChar char=""/>
            </a:pPr>
            <a:r>
              <a:rPr lang="en-US" cap="none" dirty="0">
                <a:solidFill>
                  <a:schemeClr val="tx1"/>
                </a:solidFill>
              </a:rPr>
              <a:t> (la </a:t>
            </a:r>
            <a:r>
              <a:rPr lang="en-US" cap="none" dirty="0" err="1">
                <a:solidFill>
                  <a:schemeClr val="tx1"/>
                </a:solidFill>
              </a:rPr>
              <a:t>fiecare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iterație</a:t>
            </a:r>
            <a:r>
              <a:rPr lang="en-US" cap="none" dirty="0">
                <a:solidFill>
                  <a:schemeClr val="tx1"/>
                </a:solidFill>
              </a:rPr>
              <a:t>, </a:t>
            </a:r>
            <a:r>
              <a:rPr lang="en-US" cap="none" dirty="0" err="1">
                <a:solidFill>
                  <a:schemeClr val="tx1"/>
                </a:solidFill>
              </a:rPr>
              <a:t>trebuie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calculată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distanța</a:t>
            </a:r>
            <a:r>
              <a:rPr lang="en-US" cap="none" dirty="0">
                <a:solidFill>
                  <a:schemeClr val="tx1"/>
                </a:solidFill>
              </a:rPr>
              <a:t> de la </a:t>
            </a:r>
            <a:r>
              <a:rPr lang="en-US" cap="none" dirty="0" err="1">
                <a:solidFill>
                  <a:schemeClr val="tx1"/>
                </a:solidFill>
              </a:rPr>
              <a:t>toate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punctele</a:t>
            </a:r>
            <a:r>
              <a:rPr lang="en-US" cap="none" dirty="0">
                <a:solidFill>
                  <a:schemeClr val="tx1"/>
                </a:solidFill>
              </a:rPr>
              <a:t> de </a:t>
            </a:r>
            <a:r>
              <a:rPr lang="en-US" cap="none" dirty="0" err="1">
                <a:solidFill>
                  <a:schemeClr val="tx1"/>
                </a:solidFill>
              </a:rPr>
              <a:t>intrare</a:t>
            </a:r>
            <a:r>
              <a:rPr lang="en-US" cap="none" dirty="0">
                <a:solidFill>
                  <a:schemeClr val="tx1"/>
                </a:solidFill>
              </a:rPr>
              <a:t> date la </a:t>
            </a:r>
            <a:r>
              <a:rPr lang="en-US" cap="none" dirty="0" err="1">
                <a:solidFill>
                  <a:schemeClr val="tx1"/>
                </a:solidFill>
              </a:rPr>
              <a:t>centrele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tuturor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claselor</a:t>
            </a:r>
            <a:r>
              <a:rPr lang="en-US" cap="none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90000"/>
              </a:lnSpc>
              <a:buFont typeface="Wingdings 3" charset="2"/>
              <a:buChar char=""/>
            </a:pPr>
            <a:endParaRPr lang="en-US" cap="none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Font typeface="Wingdings 3" charset="2"/>
              <a:buChar char=""/>
            </a:pPr>
            <a:r>
              <a:rPr lang="en-US" cap="none" dirty="0">
                <a:solidFill>
                  <a:schemeClr val="tx1"/>
                </a:solidFill>
              </a:rPr>
              <a:t>5.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Modificarea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ulterioară</a:t>
            </a:r>
            <a:r>
              <a:rPr lang="en-US" cap="none" dirty="0">
                <a:solidFill>
                  <a:schemeClr val="tx1"/>
                </a:solidFill>
              </a:rPr>
              <a:t> a </a:t>
            </a:r>
            <a:r>
              <a:rPr lang="en-US" cap="none" dirty="0" err="1">
                <a:solidFill>
                  <a:schemeClr val="tx1"/>
                </a:solidFill>
              </a:rPr>
              <a:t>claselor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sau</a:t>
            </a:r>
            <a:r>
              <a:rPr lang="en-US" cap="none" dirty="0">
                <a:solidFill>
                  <a:schemeClr val="tx1"/>
                </a:solidFill>
              </a:rPr>
              <a:t> a </a:t>
            </a:r>
            <a:r>
              <a:rPr lang="en-US" cap="none" dirty="0" err="1">
                <a:solidFill>
                  <a:schemeClr val="tx1"/>
                </a:solidFill>
              </a:rPr>
              <a:t>punctelor</a:t>
            </a:r>
            <a:r>
              <a:rPr lang="en-US" cap="none" dirty="0">
                <a:solidFill>
                  <a:schemeClr val="tx1"/>
                </a:solidFill>
              </a:rPr>
              <a:t> de </a:t>
            </a:r>
            <a:r>
              <a:rPr lang="en-US" cap="none" dirty="0" err="1">
                <a:solidFill>
                  <a:schemeClr val="tx1"/>
                </a:solidFill>
              </a:rPr>
              <a:t>intrare</a:t>
            </a:r>
            <a:r>
              <a:rPr lang="en-US" cap="none" dirty="0">
                <a:solidFill>
                  <a:schemeClr val="tx1"/>
                </a:solidFill>
              </a:rPr>
              <a:t> date </a:t>
            </a:r>
            <a:r>
              <a:rPr lang="en-US" cap="none" dirty="0" err="1">
                <a:solidFill>
                  <a:schemeClr val="tx1"/>
                </a:solidFill>
              </a:rPr>
              <a:t>este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dificilă</a:t>
            </a:r>
            <a:endParaRPr lang="en-US" cap="none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Font typeface="Wingdings 3" charset="2"/>
              <a:buChar char=""/>
            </a:pP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09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0F246-2A9C-F342-A2F6-B70E88895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o-RO" sz="3600"/>
              <a:t>Extracția suprafeței de interes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A4F21-E81C-5245-A831-B7E3A97A6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30" r="13042" b="1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23" name="Rectangle 8">
            <a:extLst>
              <a:ext uri="{FF2B5EF4-FFF2-40B4-BE49-F238E27FC236}">
                <a16:creationId xmlns:a16="http://schemas.microsoft.com/office/drawing/2014/main" id="{1BB654B3-F3F3-4563-AD63-D784299DA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1EEC9-5BF9-F547-BFB4-5DA0370BE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r>
              <a:rPr lang="ro-RO" dirty="0"/>
              <a:t>Am folosit o funcție (</a:t>
            </a:r>
            <a:r>
              <a:rPr lang="ro-RO" dirty="0" err="1"/>
              <a:t>regionprops</a:t>
            </a:r>
            <a:r>
              <a:rPr lang="ro-RO" dirty="0"/>
              <a:t>) care detectează proprietățile tumorii cum ar fi suprafața și densitatea. Fiecare unitate pixel din poză ne oferă detalii despre caracteristicile reale din pixeli din imagine</a:t>
            </a:r>
            <a:r>
              <a:rPr lang="ro-RO"/>
              <a:t>, unic pentru fiecare RMN.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29149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1056</Words>
  <Application>Microsoft Macintosh PowerPoint</Application>
  <PresentationFormat>Widescreen</PresentationFormat>
  <Paragraphs>88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Cambria Math</vt:lpstr>
      <vt:lpstr>Century Gothic</vt:lpstr>
      <vt:lpstr>Wingdings</vt:lpstr>
      <vt:lpstr>Wingdings 3</vt:lpstr>
      <vt:lpstr>Ion</vt:lpstr>
      <vt:lpstr>Prelucrarea imaginilor  RMN</vt:lpstr>
      <vt:lpstr>CUPRINS</vt:lpstr>
      <vt:lpstr>Identificarea tumorii</vt:lpstr>
      <vt:lpstr>Segmentarea imaginilor cu algoritmul: K‐means </vt:lpstr>
      <vt:lpstr>Algoritm K-Means Implementare</vt:lpstr>
      <vt:lpstr>PowerPoint Presentation</vt:lpstr>
      <vt:lpstr>PowerPoint Presentation</vt:lpstr>
      <vt:lpstr>Dezavantaje algoritm       K-MEANS</vt:lpstr>
      <vt:lpstr>Extracția suprafeței de interes</vt:lpstr>
      <vt:lpstr>Aria tumorii identificate</vt:lpstr>
      <vt:lpstr>Clasificarea tumorilor</vt:lpstr>
      <vt:lpstr>Fundamentele clasificatorului</vt:lpstr>
      <vt:lpstr>Clasificarea tumorilor pe baza valorilor singulare</vt:lpstr>
      <vt:lpstr>Prima etapă (stadiul de învățare / training)  </vt:lpstr>
      <vt:lpstr>A doua etapă (etapa de clasificare) </vt:lpstr>
      <vt:lpstr>Setul de date pentru antrenament  </vt:lpstr>
      <vt:lpstr>Testarea clasificatorului </vt:lpstr>
      <vt:lpstr>Rezultatele clasificatorului</vt:lpstr>
      <vt:lpstr>Acuratețea clasificatorului</vt:lpstr>
      <vt:lpstr>Interpretarea rezultatelor</vt:lpstr>
      <vt:lpstr>Implementarea aplicției </vt:lpstr>
      <vt:lpstr>PowerPoint Presentation</vt:lpstr>
      <vt:lpstr>Bibliografie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Prelucrarea imaginilor  RMN</dc:title>
  <dc:creator>Marius Marian DINU (100572)</dc:creator>
  <cp:lastModifiedBy>Marius Marian DINU (100572)</cp:lastModifiedBy>
  <cp:revision>1</cp:revision>
  <dcterms:created xsi:type="dcterms:W3CDTF">2020-01-07T14:56:58Z</dcterms:created>
  <dcterms:modified xsi:type="dcterms:W3CDTF">2020-01-07T15:01:23Z</dcterms:modified>
</cp:coreProperties>
</file>